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5" r:id="rId5"/>
    <p:sldId id="263" r:id="rId6"/>
    <p:sldId id="264" r:id="rId7"/>
    <p:sldId id="266" r:id="rId8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91" y="23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5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8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98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7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45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6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5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20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47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4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24C0-986E-4E0C-995C-D7A500CF94C5}" type="datetimeFigureOut">
              <a:rPr kumimoji="1" lang="ja-JP" altLang="en-US" smtClean="0"/>
              <a:t>2022/2/15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rikanenpyo.jp/member/?module=Member&amp;action=Contents&amp;page=allPSx31x0110_2018_1.html" TargetMode="External"/><Relationship Id="rId2" Type="http://schemas.openxmlformats.org/officeDocument/2006/relationships/hyperlink" Target="https://www.iau.org/public/themes/measuring/" TargetMode="Externa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eco.mtk.nao.ac.jp/koyomi/wiki/A5E6A5EAA5A6A5B9C0A4B5AABFF4.html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9237"/>
          </a:xfrm>
        </p:spPr>
        <p:txBody>
          <a:bodyPr/>
          <a:lstStyle/>
          <a:p>
            <a:r>
              <a:rPr kumimoji="1" lang="en-US" altLang="ja-JP" dirty="0"/>
              <a:t>Python</a:t>
            </a:r>
            <a:r>
              <a:rPr kumimoji="1" lang="ja-JP" altLang="en-US" dirty="0"/>
              <a:t>ビデオ教材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3760" y="4165600"/>
            <a:ext cx="5892800" cy="629920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ｐｙ０</a:t>
            </a:r>
            <a:r>
              <a:rPr lang="en-US" altLang="ja-JP" sz="3200" dirty="0"/>
              <a:t>3</a:t>
            </a:r>
            <a:r>
              <a:rPr lang="ja-JP" altLang="en-US" sz="3200" dirty="0"/>
              <a:t>０：</a:t>
            </a:r>
            <a:r>
              <a:rPr lang="en-US" altLang="ja-JP" sz="3200" dirty="0"/>
              <a:t>1</a:t>
            </a:r>
            <a:r>
              <a:rPr lang="ja-JP" altLang="en-US" sz="3200" dirty="0"/>
              <a:t>光年の距離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3340204"/>
            <a:ext cx="3116580" cy="290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3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1244" y="549865"/>
            <a:ext cx="10800196" cy="56938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〔</a:t>
            </a:r>
            <a:r>
              <a:rPr lang="ja-JP" altLang="en-US" sz="2800" dirty="0"/>
              <a:t>タイトル</a:t>
            </a:r>
            <a:r>
              <a:rPr lang="en-US" altLang="ja-JP" sz="2800" dirty="0"/>
              <a:t>〕1</a:t>
            </a:r>
            <a:r>
              <a:rPr lang="ja-JP" altLang="en-US" sz="2800" dirty="0"/>
              <a:t>光年の距離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en-US" altLang="ja-JP" sz="2800" dirty="0"/>
              <a:t>〔</a:t>
            </a:r>
            <a:r>
              <a:rPr lang="ja-JP" altLang="en-US" sz="2800" dirty="0"/>
              <a:t>問題</a:t>
            </a:r>
            <a:r>
              <a:rPr lang="en-US" altLang="ja-JP" sz="2800" dirty="0"/>
              <a:t>〕</a:t>
            </a:r>
          </a:p>
          <a:p>
            <a:r>
              <a:rPr lang="ja-JP" altLang="en-US" sz="2800" dirty="0"/>
              <a:t>　</a:t>
            </a:r>
            <a:r>
              <a:rPr lang="en-US" altLang="ja-JP" sz="2800" dirty="0"/>
              <a:t> 1</a:t>
            </a:r>
            <a:r>
              <a:rPr lang="ja-JP" altLang="en-US" sz="2800" dirty="0"/>
              <a:t>光年の距離として、次のように表示する</a:t>
            </a:r>
            <a:endParaRPr lang="en-US" altLang="ja-JP" sz="2800" dirty="0"/>
          </a:p>
          <a:p>
            <a:r>
              <a:rPr lang="ja-JP" altLang="en-US" sz="2800" dirty="0"/>
              <a:t>プログラムを作成しなさい。</a:t>
            </a:r>
            <a:br>
              <a:rPr lang="ja-JP" altLang="en-US" sz="2800" dirty="0"/>
            </a:br>
            <a:endParaRPr lang="en-US" altLang="ja-JP" sz="2800" dirty="0"/>
          </a:p>
          <a:p>
            <a:r>
              <a:rPr lang="en-US" altLang="ja-JP" sz="2800" dirty="0"/>
              <a:t>〔</a:t>
            </a:r>
            <a:r>
              <a:rPr lang="ja-JP" altLang="en-US" sz="2800" dirty="0"/>
              <a:t>実行結果</a:t>
            </a:r>
            <a:r>
              <a:rPr lang="en-US" altLang="ja-JP" sz="2800" dirty="0"/>
              <a:t>〕</a:t>
            </a:r>
            <a:br>
              <a:rPr lang="en-US" altLang="ja-JP" sz="2800" dirty="0"/>
            </a:br>
            <a:r>
              <a:rPr lang="en-US" altLang="ja-JP" sz="2800" dirty="0"/>
              <a:t>1</a:t>
            </a:r>
            <a:r>
              <a:rPr lang="ja-JP" altLang="en-US" sz="2800" dirty="0"/>
              <a:t>光年は</a:t>
            </a:r>
            <a:r>
              <a:rPr lang="en-US" altLang="ja-JP" sz="2800" dirty="0"/>
              <a:t>9460730472580800m</a:t>
            </a:r>
            <a:r>
              <a:rPr lang="ja-JP" altLang="en-US" sz="2800" dirty="0"/>
              <a:t>です。</a:t>
            </a:r>
          </a:p>
          <a:p>
            <a:r>
              <a:rPr lang="en-US" altLang="ja-JP" sz="2800" dirty="0"/>
              <a:t>1</a:t>
            </a:r>
            <a:r>
              <a:rPr lang="ja-JP" altLang="en-US" sz="2800" dirty="0"/>
              <a:t>光年は</a:t>
            </a:r>
            <a:r>
              <a:rPr lang="en-US" altLang="ja-JP" sz="2800" dirty="0"/>
              <a:t>9</a:t>
            </a:r>
            <a:r>
              <a:rPr lang="ja-JP" altLang="en-US" sz="2800" dirty="0"/>
              <a:t>兆</a:t>
            </a:r>
            <a:r>
              <a:rPr lang="en-US" altLang="ja-JP" sz="2800" dirty="0"/>
              <a:t>4607</a:t>
            </a:r>
            <a:r>
              <a:rPr lang="ja-JP" altLang="en-US" sz="2800" dirty="0"/>
              <a:t>億</a:t>
            </a:r>
            <a:r>
              <a:rPr lang="en-US" altLang="ja-JP" sz="2800" dirty="0"/>
              <a:t>3047</a:t>
            </a:r>
            <a:r>
              <a:rPr lang="ja-JP" altLang="en-US" sz="2800" dirty="0"/>
              <a:t>万</a:t>
            </a:r>
            <a:r>
              <a:rPr lang="en-US" altLang="ja-JP" sz="2800" dirty="0"/>
              <a:t>2580</a:t>
            </a:r>
            <a:r>
              <a:rPr lang="ja-JP" altLang="en-US" sz="2800" dirty="0"/>
              <a:t>キロ</a:t>
            </a:r>
            <a:r>
              <a:rPr lang="en-US" altLang="ja-JP" sz="2800" dirty="0"/>
              <a:t>800</a:t>
            </a:r>
            <a:r>
              <a:rPr lang="ja-JP" altLang="en-US" sz="2800" dirty="0"/>
              <a:t>メートルです。</a:t>
            </a:r>
          </a:p>
          <a:p>
            <a:endParaRPr lang="en-US" altLang="ja-JP" sz="2800" dirty="0"/>
          </a:p>
          <a:p>
            <a:r>
              <a:rPr lang="en-US" altLang="ja-JP" sz="2800" dirty="0"/>
              <a:t>〔</a:t>
            </a:r>
            <a:r>
              <a:rPr lang="ja-JP" altLang="en-US" sz="2800" dirty="0"/>
              <a:t>ねらい</a:t>
            </a:r>
            <a:r>
              <a:rPr lang="en-US" altLang="ja-JP" sz="2800" dirty="0"/>
              <a:t>〕</a:t>
            </a:r>
          </a:p>
          <a:p>
            <a:r>
              <a:rPr lang="ja-JP" altLang="en-US" sz="2800" dirty="0"/>
              <a:t>　定数の定義、算術演算子（乗算、除算、商、剰余）、</a:t>
            </a:r>
            <a:r>
              <a:rPr lang="en-US" altLang="ja-JP" sz="2800" dirty="0" err="1"/>
              <a:t>int</a:t>
            </a:r>
            <a:r>
              <a:rPr lang="ja-JP" altLang="en-US" sz="2800" dirty="0"/>
              <a:t>コンストラクタ、</a:t>
            </a:r>
            <a:r>
              <a:rPr lang="en-US" altLang="ja-JP" sz="2800" dirty="0" err="1"/>
              <a:t>str</a:t>
            </a:r>
            <a:r>
              <a:rPr lang="ja-JP" altLang="en-US" sz="2800" dirty="0"/>
              <a:t>コンストラクタについて理解します。</a:t>
            </a:r>
            <a:endParaRPr lang="en-US" altLang="ja-JP" sz="2800" dirty="0">
              <a:solidFill>
                <a:srgbClr val="C00000"/>
              </a:solidFill>
            </a:endParaRP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2856" y="170688"/>
            <a:ext cx="3624072" cy="3624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024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76692" y="650449"/>
            <a:ext cx="10492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次のような実行結果を得たいとします。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7552" y="1077575"/>
            <a:ext cx="9150985" cy="4928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7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49983" y="650449"/>
            <a:ext cx="10492033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nn-NO" sz="3200" b="1" dirty="0">
                <a:latin typeface="+mn-ea"/>
              </a:rPr>
              <a:t>１　問題の分析</a:t>
            </a:r>
            <a:r>
              <a:rPr lang="ja-JP" altLang="nn-NO" sz="2800" dirty="0">
                <a:latin typeface="+mn-ea"/>
              </a:rPr>
              <a:t>	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n-NO" altLang="ja-JP" sz="2800" dirty="0">
                <a:latin typeface="+mn-ea"/>
              </a:rPr>
              <a:t>1</a:t>
            </a:r>
            <a:r>
              <a:rPr lang="ja-JP" altLang="nn-NO" sz="2800" dirty="0">
                <a:latin typeface="+mn-ea"/>
              </a:rPr>
              <a:t>光年の定義：</a:t>
            </a:r>
            <a:r>
              <a:rPr lang="nn-NO" altLang="ja-JP" sz="2800" dirty="0">
                <a:latin typeface="+mn-ea"/>
              </a:rPr>
              <a:t>1</a:t>
            </a:r>
            <a:r>
              <a:rPr lang="ja-JP" altLang="nn-NO" sz="2800" dirty="0">
                <a:latin typeface="+mn-ea"/>
              </a:rPr>
              <a:t>ユリウス年に光が移動した距離に等しい。</a:t>
            </a:r>
            <a:br>
              <a:rPr lang="en-US" altLang="ja-JP" sz="2800" dirty="0">
                <a:latin typeface="+mn-ea"/>
              </a:rPr>
            </a:br>
            <a:r>
              <a:rPr lang="nn-NO" altLang="ja-JP" sz="2800" dirty="0">
                <a:latin typeface="+mn-ea"/>
                <a:hlinkClick r:id="rId2"/>
              </a:rPr>
              <a:t>https://www.iau.org/public/themes/measuring/</a:t>
            </a:r>
            <a:endParaRPr lang="nn-NO" altLang="ja-JP" sz="2800" dirty="0">
              <a:latin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nn-NO" sz="2800" dirty="0">
                <a:latin typeface="+mn-ea"/>
              </a:rPr>
              <a:t>光速：</a:t>
            </a:r>
            <a:r>
              <a:rPr lang="nn-NO" altLang="ja-JP" sz="2800" dirty="0">
                <a:latin typeface="+mn-ea"/>
              </a:rPr>
              <a:t>299792458 m/s</a:t>
            </a:r>
            <a:br>
              <a:rPr lang="nn-NO" altLang="ja-JP" sz="2800" dirty="0">
                <a:latin typeface="+mn-ea"/>
              </a:rPr>
            </a:br>
            <a:r>
              <a:rPr lang="nn-NO" altLang="ja-JP" sz="2800" dirty="0">
                <a:latin typeface="+mn-ea"/>
                <a:hlinkClick r:id="rId3"/>
              </a:rPr>
              <a:t>https://www.rikanenpyo.jp/member/?module=Member&amp;action=Contents&amp;page=allPSx31x0110_2018_1.html</a:t>
            </a:r>
            <a:r>
              <a:rPr lang="ja-JP" altLang="en-US" sz="2800" dirty="0">
                <a:latin typeface="+mn-ea"/>
              </a:rPr>
              <a:t>（要ログイン）</a:t>
            </a:r>
            <a:endParaRPr lang="nn-NO" altLang="ja-JP" sz="2800" dirty="0">
              <a:latin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ja-JP" altLang="nn-NO" sz="2800" dirty="0">
                <a:latin typeface="+mn-ea"/>
              </a:rPr>
              <a:t>ユリウス年：</a:t>
            </a:r>
            <a:r>
              <a:rPr lang="nn-NO" altLang="ja-JP" sz="2800" dirty="0">
                <a:latin typeface="+mn-ea"/>
              </a:rPr>
              <a:t>365.25</a:t>
            </a:r>
            <a:r>
              <a:rPr lang="ja-JP" altLang="nn-NO" sz="2800" dirty="0">
                <a:latin typeface="+mn-ea"/>
              </a:rPr>
              <a:t>日</a:t>
            </a:r>
            <a:br>
              <a:rPr lang="en-US" altLang="ja-JP" sz="2800" dirty="0">
                <a:latin typeface="+mn-ea"/>
              </a:rPr>
            </a:br>
            <a:r>
              <a:rPr lang="nn-NO" altLang="ja-JP" sz="2800" dirty="0">
                <a:latin typeface="+mn-ea"/>
                <a:hlinkClick r:id="rId4"/>
              </a:rPr>
              <a:t>http://eco.mtk.nao.ac.jp/koyomi/wiki/A5E6A5EAA5A6A5B9C0A4B5AABFF4.html</a:t>
            </a:r>
            <a:endParaRPr lang="nn-NO" altLang="ja-JP" sz="2800" dirty="0">
              <a:latin typeface="+mn-ea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n-NO" altLang="ja-JP" sz="2800" dirty="0">
                <a:latin typeface="+mn-ea"/>
              </a:rPr>
              <a:t>1</a:t>
            </a:r>
            <a:r>
              <a:rPr lang="ja-JP" altLang="nn-NO" sz="2800" dirty="0">
                <a:latin typeface="+mn-ea"/>
              </a:rPr>
              <a:t>光年の距離：</a:t>
            </a:r>
            <a:r>
              <a:rPr lang="nn-NO" altLang="ja-JP" sz="2800" dirty="0">
                <a:latin typeface="+mn-ea"/>
              </a:rPr>
              <a:t>9,460,730,472,580.8 km	</a:t>
            </a:r>
          </a:p>
        </p:txBody>
      </p:sp>
    </p:spTree>
    <p:extLst>
      <p:ext uri="{BB962C8B-B14F-4D97-AF65-F5344CB8AC3E}">
        <p14:creationId xmlns:p14="http://schemas.microsoft.com/office/powerpoint/2010/main" val="252633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図 6">
            <a:extLst>
              <a:ext uri="{FF2B5EF4-FFF2-40B4-BE49-F238E27FC236}">
                <a16:creationId xmlns:a16="http://schemas.microsoft.com/office/drawing/2014/main" id="{16CECFA8-2597-4952-BB63-BC352835C00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76" y="856556"/>
            <a:ext cx="11554047" cy="5144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3177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図 4">
            <a:extLst>
              <a:ext uri="{FF2B5EF4-FFF2-40B4-BE49-F238E27FC236}">
                <a16:creationId xmlns:a16="http://schemas.microsoft.com/office/drawing/2014/main" id="{72336ED6-C9F2-46B1-B985-7C0FCA9351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8281" y="178548"/>
            <a:ext cx="8895438" cy="650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67781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図 2">
            <a:extLst>
              <a:ext uri="{FF2B5EF4-FFF2-40B4-BE49-F238E27FC236}">
                <a16:creationId xmlns:a16="http://schemas.microsoft.com/office/drawing/2014/main" id="{4503AEA3-1A0A-4A73-98E1-A810B2942AE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5623" y="349963"/>
            <a:ext cx="10380753" cy="61580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4148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257</TotalTime>
  <Words>211</Words>
  <Application>Microsoft Office PowerPoint</Application>
  <PresentationFormat>ワイド画面</PresentationFormat>
  <Paragraphs>34</Paragraphs>
  <Slides>7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11" baseType="lpstr">
      <vt:lpstr>游ゴシック</vt:lpstr>
      <vt:lpstr>游ゴシック Light</vt:lpstr>
      <vt:lpstr>Arial</vt:lpstr>
      <vt:lpstr>Office テーマ</vt:lpstr>
      <vt:lpstr>Pythonビデオ教材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uchida</dc:creator>
  <cp:lastModifiedBy>内田保雄</cp:lastModifiedBy>
  <cp:revision>34</cp:revision>
  <dcterms:created xsi:type="dcterms:W3CDTF">2020-02-27T05:27:02Z</dcterms:created>
  <dcterms:modified xsi:type="dcterms:W3CDTF">2022-02-15T05:22:59Z</dcterms:modified>
</cp:coreProperties>
</file>