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7" r:id="rId5"/>
    <p:sldId id="271" r:id="rId6"/>
    <p:sldId id="269" r:id="rId7"/>
    <p:sldId id="264" r:id="rId8"/>
    <p:sldId id="270" r:id="rId9"/>
    <p:sldId id="272" r:id="rId10"/>
    <p:sldId id="26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5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8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98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7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45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6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0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4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24C0-986E-4E0C-995C-D7A500CF94C5}" type="datetimeFigureOut">
              <a:rPr kumimoji="1" lang="ja-JP" altLang="en-US" smtClean="0"/>
              <a:t>2020/3/20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3340204"/>
            <a:ext cx="3116580" cy="290311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9237"/>
          </a:xfrm>
        </p:spPr>
        <p:txBody>
          <a:bodyPr/>
          <a:lstStyle/>
          <a:p>
            <a:r>
              <a:rPr kumimoji="1" lang="en-US" altLang="ja-JP" dirty="0" smtClean="0"/>
              <a:t>Python</a:t>
            </a:r>
            <a:r>
              <a:rPr kumimoji="1" lang="ja-JP" altLang="en-US" dirty="0" smtClean="0"/>
              <a:t>ビデオ教材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120644" y="4161842"/>
            <a:ext cx="6620764" cy="629920"/>
          </a:xfrm>
        </p:spPr>
        <p:txBody>
          <a:bodyPr>
            <a:normAutofit/>
          </a:bodyPr>
          <a:lstStyle/>
          <a:p>
            <a:r>
              <a:rPr lang="ja-JP" altLang="en-US" dirty="0"/>
              <a:t>ｐｙ０６０：リミットチェック（点数の範囲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5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3303" y="226814"/>
            <a:ext cx="6647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プログラムをエディタに入力した様子は次のようになります。</a:t>
            </a:r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03" y="716436"/>
            <a:ext cx="10589064" cy="57026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99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6820" y="290785"/>
            <a:ext cx="1080019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〔</a:t>
            </a:r>
            <a:r>
              <a:rPr lang="ja-JP" altLang="en-US" sz="2400" dirty="0" smtClean="0"/>
              <a:t>タイトル</a:t>
            </a:r>
            <a:r>
              <a:rPr lang="en-US" altLang="ja-JP" sz="2400" dirty="0" smtClean="0"/>
              <a:t>〕</a:t>
            </a:r>
            <a:r>
              <a:rPr lang="ja-JP" altLang="en-US" sz="2400" dirty="0"/>
              <a:t>リミットチェック（点数の範囲）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〔</a:t>
            </a:r>
            <a:r>
              <a:rPr lang="ja-JP" altLang="en-US" sz="2000" dirty="0" smtClean="0"/>
              <a:t>問題</a:t>
            </a:r>
            <a:r>
              <a:rPr lang="en-US" altLang="ja-JP" sz="2000" dirty="0" smtClean="0"/>
              <a:t>〕</a:t>
            </a:r>
          </a:p>
          <a:p>
            <a:r>
              <a:rPr lang="ja-JP" altLang="en-US" sz="2000" dirty="0" smtClean="0"/>
              <a:t>　数値（整数）を入力し、</a:t>
            </a:r>
            <a:r>
              <a:rPr lang="en-US" altLang="ja-JP" sz="2000" dirty="0" smtClean="0"/>
              <a:t>100</a:t>
            </a:r>
            <a:r>
              <a:rPr lang="ja-JP" altLang="en-US" sz="2000" dirty="0"/>
              <a:t>点満点の点数と</a:t>
            </a:r>
            <a:r>
              <a:rPr lang="ja-JP" altLang="en-US" sz="2000" dirty="0" smtClean="0"/>
              <a:t>して適切な</a:t>
            </a:r>
            <a:r>
              <a:rPr lang="en-US" altLang="ja-JP" sz="2000" dirty="0" smtClean="0"/>
              <a:t>0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100</a:t>
            </a:r>
            <a:r>
              <a:rPr lang="ja-JP" altLang="en-US" sz="2000" dirty="0" smtClean="0"/>
              <a:t>の範囲の値かどうかを判定するプログラムを作成してください</a:t>
            </a:r>
            <a:r>
              <a:rPr lang="ja-JP" altLang="en-US" sz="2000" dirty="0"/>
              <a:t>。</a:t>
            </a:r>
            <a:br>
              <a:rPr lang="ja-JP" altLang="en-US" sz="2000" dirty="0"/>
            </a:br>
            <a:endParaRPr lang="en-US" altLang="ja-JP" sz="2000" dirty="0" smtClean="0"/>
          </a:p>
          <a:p>
            <a:r>
              <a:rPr lang="en-US" altLang="ja-JP" sz="2000" dirty="0" smtClean="0"/>
              <a:t>〔</a:t>
            </a:r>
            <a:r>
              <a:rPr lang="ja-JP" altLang="en-US" sz="2000" dirty="0" smtClean="0"/>
              <a:t>実行例</a:t>
            </a:r>
            <a:r>
              <a:rPr lang="en-US" altLang="ja-JP" sz="2000" dirty="0" smtClean="0"/>
              <a:t>〕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dirty="0"/>
              <a:t>点数を入力してください</a:t>
            </a:r>
            <a:r>
              <a:rPr lang="en-US" altLang="ja-JP" dirty="0"/>
              <a:t>&gt; -1</a:t>
            </a:r>
          </a:p>
          <a:p>
            <a:r>
              <a:rPr lang="ja-JP" altLang="en-US" dirty="0"/>
              <a:t>範囲外です</a:t>
            </a:r>
          </a:p>
          <a:p>
            <a:endParaRPr lang="ja-JP" altLang="en-US" dirty="0"/>
          </a:p>
          <a:p>
            <a:r>
              <a:rPr lang="ja-JP" altLang="en-US" dirty="0" smtClean="0"/>
              <a:t>点数</a:t>
            </a:r>
            <a:r>
              <a:rPr lang="ja-JP" altLang="en-US" dirty="0"/>
              <a:t>を入力してください</a:t>
            </a:r>
            <a:r>
              <a:rPr lang="en-US" altLang="ja-JP" dirty="0"/>
              <a:t>&gt; 0</a:t>
            </a:r>
          </a:p>
          <a:p>
            <a:r>
              <a:rPr lang="ja-JP" altLang="en-US" dirty="0"/>
              <a:t>範囲内です</a:t>
            </a:r>
          </a:p>
          <a:p>
            <a:endParaRPr lang="ja-JP" altLang="en-US" dirty="0"/>
          </a:p>
          <a:p>
            <a:r>
              <a:rPr lang="ja-JP" altLang="en-US" dirty="0" smtClean="0"/>
              <a:t>点数</a:t>
            </a:r>
            <a:r>
              <a:rPr lang="ja-JP" altLang="en-US" dirty="0"/>
              <a:t>を入力してください</a:t>
            </a:r>
            <a:r>
              <a:rPr lang="en-US" altLang="ja-JP" dirty="0"/>
              <a:t>&gt; 100</a:t>
            </a:r>
          </a:p>
          <a:p>
            <a:r>
              <a:rPr lang="ja-JP" altLang="en-US" dirty="0"/>
              <a:t>範囲内です</a:t>
            </a:r>
          </a:p>
          <a:p>
            <a:endParaRPr lang="ja-JP" altLang="en-US" dirty="0"/>
          </a:p>
          <a:p>
            <a:r>
              <a:rPr lang="ja-JP" altLang="en-US" dirty="0" smtClean="0"/>
              <a:t>点数</a:t>
            </a:r>
            <a:r>
              <a:rPr lang="ja-JP" altLang="en-US" dirty="0"/>
              <a:t>を入力してください</a:t>
            </a:r>
            <a:r>
              <a:rPr lang="en-US" altLang="ja-JP" dirty="0"/>
              <a:t>&gt; 101</a:t>
            </a:r>
          </a:p>
          <a:p>
            <a:r>
              <a:rPr lang="ja-JP" altLang="en-US" dirty="0"/>
              <a:t>範囲外</a:t>
            </a:r>
            <a:r>
              <a:rPr lang="ja-JP" altLang="en-US" dirty="0" smtClean="0"/>
              <a:t>です</a:t>
            </a:r>
            <a:endParaRPr lang="en-US" altLang="ja-JP" dirty="0" smtClean="0"/>
          </a:p>
          <a:p>
            <a:endParaRPr lang="en-US" altLang="ja-JP" sz="2000" dirty="0"/>
          </a:p>
          <a:p>
            <a:r>
              <a:rPr lang="en-US" altLang="ja-JP" sz="2000" dirty="0" smtClean="0"/>
              <a:t>〔</a:t>
            </a:r>
            <a:r>
              <a:rPr lang="ja-JP" altLang="en-US" sz="2000" dirty="0" smtClean="0"/>
              <a:t>ねらい</a:t>
            </a:r>
            <a:r>
              <a:rPr lang="en-US" altLang="ja-JP" sz="2000" dirty="0" smtClean="0"/>
              <a:t>〕</a:t>
            </a:r>
          </a:p>
          <a:p>
            <a:r>
              <a:rPr lang="ja-JP" altLang="en-US" sz="2000" dirty="0" smtClean="0"/>
              <a:t>　論理積（</a:t>
            </a:r>
            <a:r>
              <a:rPr lang="en-US" altLang="ja-JP" sz="2000" dirty="0" smtClean="0"/>
              <a:t>and</a:t>
            </a:r>
            <a:r>
              <a:rPr lang="ja-JP" altLang="en-US" sz="2000" dirty="0" smtClean="0"/>
              <a:t>）、</a:t>
            </a:r>
            <a:r>
              <a:rPr lang="ja-JP" altLang="en-US" sz="2000" dirty="0"/>
              <a:t>ド・モルガンの法則の</a:t>
            </a:r>
            <a:r>
              <a:rPr lang="ja-JP" altLang="en-US" sz="2000" dirty="0" smtClean="0"/>
              <a:t>利用について理解します。</a:t>
            </a:r>
            <a:endParaRPr lang="en-US" altLang="ja-JP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5760" y="399288"/>
            <a:ext cx="1100296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実行例は次のとおりです。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839706"/>
            <a:ext cx="9960989" cy="53644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62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0520" y="332232"/>
            <a:ext cx="11451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＜問題の分析＞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では</a:t>
            </a:r>
            <a:r>
              <a:rPr lang="ja-JP" altLang="en-US" dirty="0"/>
              <a:t>、論理和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and</a:t>
            </a:r>
            <a:r>
              <a:rPr lang="ja-JP" altLang="en-US" dirty="0" smtClean="0"/>
              <a:t>）を使った処理（論理演算）について</a:t>
            </a:r>
            <a:r>
              <a:rPr kumimoji="1" lang="ja-JP" altLang="en-US" dirty="0" smtClean="0"/>
              <a:t>考えていきましょう。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基本的な考え方</a:t>
            </a:r>
            <a:r>
              <a:rPr lang="ja-JP" altLang="en-US" dirty="0" smtClean="0"/>
              <a:t>は、前回説明したとおりです。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179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0520" y="332232"/>
            <a:ext cx="11451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次にドモルガンの法則について考えてみましょう。</a:t>
            </a:r>
            <a:r>
              <a:rPr lang="en-US" altLang="ja-JP" dirty="0" smtClean="0"/>
              <a:t>100</a:t>
            </a:r>
            <a:r>
              <a:rPr lang="ja-JP" altLang="en-US" dirty="0" smtClean="0"/>
              <a:t>点満点の値として適切かどうかを判定する方法には、実は次の二通りがあります。この二つの条件判断が等しいことを示す法則が</a:t>
            </a:r>
            <a:r>
              <a:rPr lang="ja-JP" altLang="en-US" dirty="0"/>
              <a:t>ドモルガンの</a:t>
            </a:r>
            <a:r>
              <a:rPr lang="ja-JP" altLang="en-US" dirty="0" smtClean="0"/>
              <a:t>法則です。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3" name="楕円 2"/>
          <p:cNvSpPr/>
          <p:nvPr/>
        </p:nvSpPr>
        <p:spPr>
          <a:xfrm>
            <a:off x="3122168" y="5495436"/>
            <a:ext cx="158496" cy="15849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2"/>
          </p:cNvCxnSpPr>
          <p:nvPr/>
        </p:nvCxnSpPr>
        <p:spPr>
          <a:xfrm flipH="1">
            <a:off x="1772920" y="5574684"/>
            <a:ext cx="13492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楕円 6"/>
          <p:cNvSpPr/>
          <p:nvPr/>
        </p:nvSpPr>
        <p:spPr>
          <a:xfrm>
            <a:off x="7445286" y="5495436"/>
            <a:ext cx="158496" cy="15849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7" idx="2"/>
            <a:endCxn id="3" idx="6"/>
          </p:cNvCxnSpPr>
          <p:nvPr/>
        </p:nvCxnSpPr>
        <p:spPr>
          <a:xfrm flipH="1">
            <a:off x="3280664" y="5574684"/>
            <a:ext cx="416462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7603782" y="5580522"/>
            <a:ext cx="13492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044963" y="57317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37960" y="573175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3211576" y="4848347"/>
            <a:ext cx="0" cy="647089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522653" y="4848346"/>
            <a:ext cx="0" cy="647089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3211576" y="4848346"/>
            <a:ext cx="740664" cy="0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6786880" y="4848346"/>
            <a:ext cx="735773" cy="0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3121341" y="4848346"/>
            <a:ext cx="0" cy="726339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2385568" y="4849465"/>
            <a:ext cx="735773" cy="0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7603782" y="4848346"/>
            <a:ext cx="0" cy="729007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7603782" y="4848346"/>
            <a:ext cx="740664" cy="0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949529" y="4709846"/>
            <a:ext cx="28985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accent2"/>
                </a:solidFill>
              </a:rPr>
              <a:t>(score &gt;= 0) and (score &lt;= 100)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5187286" y="3877124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chemeClr val="accent6"/>
                </a:solidFill>
              </a:rPr>
              <a:t>or</a:t>
            </a:r>
            <a:endParaRPr lang="ja-JP" altLang="en-US" sz="1400" dirty="0">
              <a:solidFill>
                <a:schemeClr val="accent6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344445" y="4694457"/>
            <a:ext cx="1356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chemeClr val="accent6"/>
                </a:solidFill>
              </a:rPr>
              <a:t>(</a:t>
            </a:r>
            <a:r>
              <a:rPr lang="ja-JP" altLang="en-US" sz="1400" dirty="0">
                <a:solidFill>
                  <a:schemeClr val="accent6"/>
                </a:solidFill>
              </a:rPr>
              <a:t>score &gt; 100)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298086" y="4713140"/>
            <a:ext cx="1106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accent6"/>
                </a:solidFill>
              </a:rPr>
              <a:t>(score &lt; 0</a:t>
            </a:r>
            <a:r>
              <a:rPr lang="ja-JP" altLang="en-US" sz="1400" dirty="0" smtClean="0">
                <a:solidFill>
                  <a:schemeClr val="accent6"/>
                </a:solidFill>
              </a:rPr>
              <a:t>)</a:t>
            </a:r>
            <a:endParaRPr lang="ja-JP" altLang="en-US" sz="1400" dirty="0">
              <a:solidFill>
                <a:schemeClr val="accent6"/>
              </a:solidFill>
            </a:endParaRPr>
          </a:p>
        </p:txBody>
      </p:sp>
      <p:cxnSp>
        <p:nvCxnSpPr>
          <p:cNvPr id="37" name="直線コネクタ 36"/>
          <p:cNvCxnSpPr>
            <a:stCxn id="33" idx="1"/>
            <a:endCxn id="35" idx="0"/>
          </p:cNvCxnSpPr>
          <p:nvPr/>
        </p:nvCxnSpPr>
        <p:spPr>
          <a:xfrm flipH="1">
            <a:off x="1851283" y="4031013"/>
            <a:ext cx="3336003" cy="682127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33" idx="3"/>
            <a:endCxn id="34" idx="0"/>
          </p:cNvCxnSpPr>
          <p:nvPr/>
        </p:nvCxnSpPr>
        <p:spPr>
          <a:xfrm>
            <a:off x="5538664" y="4031013"/>
            <a:ext cx="3484012" cy="663444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161908"/>
              </p:ext>
            </p:extLst>
          </p:nvPr>
        </p:nvGraphicFramePr>
        <p:xfrm>
          <a:off x="350520" y="1270951"/>
          <a:ext cx="53667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768">
                  <a:extLst>
                    <a:ext uri="{9D8B030D-6E8A-4147-A177-3AD203B41FA5}">
                      <a16:colId xmlns:a16="http://schemas.microsoft.com/office/drawing/2014/main" val="4156115221"/>
                    </a:ext>
                  </a:extLst>
                </a:gridCol>
                <a:gridCol w="1390968">
                  <a:extLst>
                    <a:ext uri="{9D8B030D-6E8A-4147-A177-3AD203B41FA5}">
                      <a16:colId xmlns:a16="http://schemas.microsoft.com/office/drawing/2014/main" val="2729480795"/>
                    </a:ext>
                  </a:extLst>
                </a:gridCol>
                <a:gridCol w="1390968">
                  <a:extLst>
                    <a:ext uri="{9D8B030D-6E8A-4147-A177-3AD203B41FA5}">
                      <a16:colId xmlns:a16="http://schemas.microsoft.com/office/drawing/2014/main" val="617135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条件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条件の成立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判定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77936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以上、かつ、</a:t>
                      </a:r>
                      <a:r>
                        <a:rPr kumimoji="1" lang="en-US" altLang="ja-JP" dirty="0" smtClean="0"/>
                        <a:t>100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2"/>
                          </a:solidFill>
                        </a:rPr>
                        <a:t>真</a:t>
                      </a:r>
                      <a:endParaRPr kumimoji="1" lang="ja-JP" alt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C00000"/>
                          </a:solidFill>
                        </a:rPr>
                        <a:t>範囲内です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8167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範囲外です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3551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未満、または、</a:t>
                      </a:r>
                      <a:r>
                        <a:rPr kumimoji="1" lang="en-US" altLang="ja-JP" dirty="0" smtClean="0"/>
                        <a:t>100</a:t>
                      </a:r>
                      <a:r>
                        <a:rPr kumimoji="1" lang="ja-JP" altLang="en-US" dirty="0" smtClean="0"/>
                        <a:t>超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範囲外です</a:t>
                      </a:r>
                      <a:endParaRPr kumimoji="1" lang="ja-JP" alt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763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accent6"/>
                          </a:solidFill>
                        </a:rPr>
                        <a:t>偽</a:t>
                      </a:r>
                      <a:endParaRPr kumimoji="1" lang="ja-JP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rgbClr val="C00000"/>
                          </a:solidFill>
                        </a:rPr>
                        <a:t>範囲内です</a:t>
                      </a:r>
                      <a:endParaRPr lang="ja-JP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1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1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2984" y="320040"/>
            <a:ext cx="1112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二通りの方法を見比べてみましょう。</a:t>
            </a:r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39" y="838672"/>
            <a:ext cx="11561716" cy="503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208" y="539496"/>
            <a:ext cx="111289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＜</a:t>
            </a:r>
            <a:r>
              <a:rPr kumimoji="1" lang="en-US" altLang="ja-JP" b="1" dirty="0" smtClean="0"/>
              <a:t>Python</a:t>
            </a:r>
            <a:r>
              <a:rPr kumimoji="1" lang="ja-JP" altLang="en-US" b="1" dirty="0" smtClean="0"/>
              <a:t>によるプログラミング＞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では、このような処理をプログラムにしていきましょう。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 marL="342900" indent="-342900">
              <a:buAutoNum type="arabicParenBoth"/>
            </a:pPr>
            <a:r>
              <a:rPr lang="ja-JP" altLang="en-US" dirty="0" smtClean="0"/>
              <a:t>方法１</a:t>
            </a:r>
            <a:endParaRPr lang="en-US" altLang="ja-JP" dirty="0" smtClean="0"/>
          </a:p>
          <a:p>
            <a:pPr marL="342900" indent="-342900">
              <a:buAutoNum type="arabicParenBoth"/>
            </a:pPr>
            <a:endParaRPr lang="en-US" altLang="ja-JP" dirty="0"/>
          </a:p>
          <a:p>
            <a:r>
              <a:rPr lang="ja-JP" altLang="en-US" dirty="0"/>
              <a:t>キーボード</a:t>
            </a:r>
            <a:r>
              <a:rPr lang="ja-JP" altLang="en-US" dirty="0" smtClean="0"/>
              <a:t>から数値（点数）を読み込んで整数化し、変数「</a:t>
            </a:r>
            <a:r>
              <a:rPr lang="en-US" altLang="ja-JP" dirty="0" smtClean="0"/>
              <a:t>score</a:t>
            </a:r>
            <a:r>
              <a:rPr lang="ja-JP" altLang="en-US" dirty="0" smtClean="0"/>
              <a:t>」</a:t>
            </a:r>
            <a:r>
              <a:rPr lang="ja-JP" altLang="en-US" dirty="0"/>
              <a:t>に格納します。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rgbClr val="C00000"/>
                </a:solidFill>
              </a:rPr>
              <a:t>score </a:t>
            </a:r>
            <a:r>
              <a:rPr lang="en-US" altLang="ja-JP" dirty="0">
                <a:solidFill>
                  <a:srgbClr val="C00000"/>
                </a:solidFill>
              </a:rPr>
              <a:t>= </a:t>
            </a:r>
            <a:r>
              <a:rPr lang="en-US" altLang="ja-JP" dirty="0" err="1">
                <a:solidFill>
                  <a:srgbClr val="C00000"/>
                </a:solidFill>
              </a:rPr>
              <a:t>int</a:t>
            </a:r>
            <a:r>
              <a:rPr lang="en-US" altLang="ja-JP" dirty="0">
                <a:solidFill>
                  <a:srgbClr val="C00000"/>
                </a:solidFill>
              </a:rPr>
              <a:t>(input("</a:t>
            </a:r>
            <a:r>
              <a:rPr lang="ja-JP" altLang="en-US" dirty="0">
                <a:solidFill>
                  <a:srgbClr val="C00000"/>
                </a:solidFill>
              </a:rPr>
              <a:t>点数を入力してください</a:t>
            </a:r>
            <a:r>
              <a:rPr lang="en-US" altLang="ja-JP" dirty="0">
                <a:solidFill>
                  <a:srgbClr val="C00000"/>
                </a:solidFill>
              </a:rPr>
              <a:t>&gt; "))</a:t>
            </a:r>
          </a:p>
          <a:p>
            <a:endParaRPr lang="en-US" altLang="ja-JP" dirty="0"/>
          </a:p>
          <a:p>
            <a:r>
              <a:rPr lang="ja-JP" altLang="en-US" dirty="0"/>
              <a:t>点数が</a:t>
            </a:r>
            <a:r>
              <a:rPr lang="en-US" altLang="ja-JP" dirty="0" smtClean="0"/>
              <a:t>0</a:t>
            </a:r>
            <a:r>
              <a:rPr lang="ja-JP" altLang="en-US" dirty="0"/>
              <a:t>以上、かつ、</a:t>
            </a:r>
            <a:r>
              <a:rPr lang="en-US" altLang="ja-JP" dirty="0"/>
              <a:t>100</a:t>
            </a:r>
            <a:r>
              <a:rPr lang="ja-JP" altLang="en-US" dirty="0" smtClean="0"/>
              <a:t>以下かどうか判断します。</a:t>
            </a:r>
            <a:endParaRPr lang="ja-JP" altLang="en-US" dirty="0"/>
          </a:p>
          <a:p>
            <a:endParaRPr lang="en-US" altLang="ja-JP" dirty="0"/>
          </a:p>
          <a:p>
            <a:r>
              <a:rPr lang="en-US" altLang="ja-JP" dirty="0" smtClean="0">
                <a:solidFill>
                  <a:srgbClr val="C00000"/>
                </a:solidFill>
              </a:rPr>
              <a:t>if </a:t>
            </a:r>
            <a:r>
              <a:rPr lang="en-US" altLang="ja-JP" dirty="0">
                <a:solidFill>
                  <a:srgbClr val="C00000"/>
                </a:solidFill>
              </a:rPr>
              <a:t>(score &gt;= 0) and (score &lt;= 100</a:t>
            </a:r>
            <a:r>
              <a:rPr lang="en-US" altLang="ja-JP" dirty="0" smtClean="0">
                <a:solidFill>
                  <a:srgbClr val="C00000"/>
                </a:solidFill>
              </a:rPr>
              <a:t>):</a:t>
            </a:r>
          </a:p>
          <a:p>
            <a:endParaRPr lang="en-US" altLang="ja-JP" dirty="0"/>
          </a:p>
          <a:p>
            <a:r>
              <a:rPr lang="ja-JP" altLang="en-US" dirty="0"/>
              <a:t>この条件が成り立てば、</a:t>
            </a:r>
            <a:r>
              <a:rPr lang="ja-JP" altLang="en-US" dirty="0" smtClean="0"/>
              <a:t>「</a:t>
            </a:r>
            <a:r>
              <a:rPr lang="ja-JP" altLang="en-US" dirty="0"/>
              <a:t>範囲内です</a:t>
            </a:r>
            <a:r>
              <a:rPr lang="ja-JP" altLang="en-US" dirty="0" smtClean="0"/>
              <a:t>」</a:t>
            </a:r>
            <a:r>
              <a:rPr lang="ja-JP" altLang="en-US" dirty="0"/>
              <a:t>と表示します。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	print("</a:t>
            </a:r>
            <a:r>
              <a:rPr lang="ja-JP" altLang="en-US" dirty="0">
                <a:solidFill>
                  <a:srgbClr val="C00000"/>
                </a:solidFill>
              </a:rPr>
              <a:t>範囲内です</a:t>
            </a:r>
            <a:r>
              <a:rPr lang="en-US" altLang="ja-JP" dirty="0">
                <a:solidFill>
                  <a:srgbClr val="C00000"/>
                </a:solidFill>
              </a:rPr>
              <a:t>")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この</a:t>
            </a:r>
            <a:r>
              <a:rPr lang="ja-JP" altLang="en-US" dirty="0"/>
              <a:t>条件が</a:t>
            </a:r>
            <a:r>
              <a:rPr lang="ja-JP" altLang="en-US" dirty="0" smtClean="0"/>
              <a:t>成り立たないときは、</a:t>
            </a:r>
            <a:r>
              <a:rPr lang="ja-JP" altLang="en-US" dirty="0"/>
              <a:t>「</a:t>
            </a:r>
            <a:r>
              <a:rPr lang="en-US" altLang="ja-JP" dirty="0"/>
              <a:t>else:</a:t>
            </a:r>
            <a:r>
              <a:rPr lang="ja-JP" altLang="en-US" dirty="0"/>
              <a:t>」を指定します。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else</a:t>
            </a:r>
            <a:r>
              <a:rPr lang="en-US" altLang="ja-JP" dirty="0" smtClean="0">
                <a:solidFill>
                  <a:srgbClr val="C00000"/>
                </a:solidFill>
              </a:rPr>
              <a:t>: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0520" y="283464"/>
            <a:ext cx="111289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そし</a:t>
            </a:r>
            <a:r>
              <a:rPr lang="ja-JP" altLang="en-US" dirty="0"/>
              <a:t>て</a:t>
            </a:r>
            <a:r>
              <a:rPr lang="ja-JP" altLang="en-US" dirty="0" smtClean="0"/>
              <a:t>「範囲外です</a:t>
            </a:r>
            <a:r>
              <a:rPr lang="ja-JP" altLang="en-US" dirty="0"/>
              <a:t>」と表示します。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	print("</a:t>
            </a:r>
            <a:r>
              <a:rPr lang="ja-JP" altLang="en-US" dirty="0">
                <a:solidFill>
                  <a:srgbClr val="C00000"/>
                </a:solidFill>
              </a:rPr>
              <a:t>範囲外です</a:t>
            </a:r>
            <a:r>
              <a:rPr lang="en-US" altLang="ja-JP" dirty="0">
                <a:solidFill>
                  <a:srgbClr val="C00000"/>
                </a:solidFill>
              </a:rPr>
              <a:t>")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(2)</a:t>
            </a:r>
            <a:r>
              <a:rPr lang="ja-JP" altLang="en-US" dirty="0" smtClean="0"/>
              <a:t> 方法２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キーボードから数値（点数）を読み込んで整数化し、変数「</a:t>
            </a:r>
            <a:r>
              <a:rPr lang="en-US" altLang="ja-JP" dirty="0"/>
              <a:t>score</a:t>
            </a:r>
            <a:r>
              <a:rPr lang="ja-JP" altLang="en-US" dirty="0"/>
              <a:t>」に格納します。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score = </a:t>
            </a:r>
            <a:r>
              <a:rPr lang="en-US" altLang="ja-JP" dirty="0" err="1">
                <a:solidFill>
                  <a:srgbClr val="C00000"/>
                </a:solidFill>
              </a:rPr>
              <a:t>int</a:t>
            </a:r>
            <a:r>
              <a:rPr lang="en-US" altLang="ja-JP" dirty="0">
                <a:solidFill>
                  <a:srgbClr val="C00000"/>
                </a:solidFill>
              </a:rPr>
              <a:t>(input("</a:t>
            </a:r>
            <a:r>
              <a:rPr lang="ja-JP" altLang="en-US" dirty="0">
                <a:solidFill>
                  <a:srgbClr val="C00000"/>
                </a:solidFill>
              </a:rPr>
              <a:t>点数を入力してください</a:t>
            </a:r>
            <a:r>
              <a:rPr lang="en-US" altLang="ja-JP" dirty="0">
                <a:solidFill>
                  <a:srgbClr val="C00000"/>
                </a:solidFill>
              </a:rPr>
              <a:t>&gt; "))</a:t>
            </a:r>
          </a:p>
          <a:p>
            <a:endParaRPr lang="en-US" altLang="ja-JP" dirty="0"/>
          </a:p>
          <a:p>
            <a:r>
              <a:rPr lang="ja-JP" altLang="en-US" dirty="0"/>
              <a:t>点数</a:t>
            </a:r>
            <a:r>
              <a:rPr lang="ja-JP" altLang="en-US" dirty="0" smtClean="0"/>
              <a:t>が</a:t>
            </a:r>
            <a:r>
              <a:rPr lang="en-US" altLang="ja-JP" dirty="0"/>
              <a:t>0</a:t>
            </a:r>
            <a:r>
              <a:rPr lang="ja-JP" altLang="en-US" dirty="0"/>
              <a:t>未満、または、</a:t>
            </a:r>
            <a:r>
              <a:rPr lang="en-US" altLang="ja-JP" dirty="0"/>
              <a:t>100</a:t>
            </a:r>
            <a:r>
              <a:rPr lang="ja-JP" altLang="en-US" dirty="0" smtClean="0"/>
              <a:t>超か</a:t>
            </a:r>
            <a:r>
              <a:rPr lang="ja-JP" altLang="en-US" dirty="0"/>
              <a:t>どうか判断します。</a:t>
            </a:r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if (score &lt; 0) or (score &gt; 100):</a:t>
            </a:r>
          </a:p>
          <a:p>
            <a:endParaRPr lang="en-US" altLang="ja-JP" dirty="0"/>
          </a:p>
          <a:p>
            <a:r>
              <a:rPr lang="ja-JP" altLang="en-US" dirty="0"/>
              <a:t>この条件が成り立てば、「</a:t>
            </a:r>
            <a:r>
              <a:rPr lang="ja-JP" altLang="en-US" dirty="0" smtClean="0"/>
              <a:t>範囲</a:t>
            </a:r>
            <a:r>
              <a:rPr lang="ja-JP" altLang="en-US" dirty="0" smtClean="0">
                <a:solidFill>
                  <a:srgbClr val="FF0000"/>
                </a:solidFill>
              </a:rPr>
              <a:t>外</a:t>
            </a:r>
            <a:r>
              <a:rPr lang="ja-JP" altLang="en-US" dirty="0" smtClean="0"/>
              <a:t>です</a:t>
            </a:r>
            <a:r>
              <a:rPr lang="ja-JP" altLang="en-US" dirty="0"/>
              <a:t>」と表示します。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	print("</a:t>
            </a:r>
            <a:r>
              <a:rPr lang="ja-JP" altLang="en-US" dirty="0" smtClean="0">
                <a:solidFill>
                  <a:srgbClr val="C00000"/>
                </a:solidFill>
              </a:rPr>
              <a:t>範囲外です</a:t>
            </a:r>
            <a:r>
              <a:rPr lang="en-US" altLang="ja-JP" dirty="0">
                <a:solidFill>
                  <a:srgbClr val="C00000"/>
                </a:solidFill>
              </a:rPr>
              <a:t>")</a:t>
            </a:r>
          </a:p>
          <a:p>
            <a:endParaRPr lang="en-US" altLang="ja-JP" dirty="0"/>
          </a:p>
          <a:p>
            <a:r>
              <a:rPr lang="ja-JP" altLang="en-US" dirty="0"/>
              <a:t>この条件が成り立たないときは、「</a:t>
            </a:r>
            <a:r>
              <a:rPr lang="en-US" altLang="ja-JP" dirty="0"/>
              <a:t>else:</a:t>
            </a:r>
            <a:r>
              <a:rPr lang="ja-JP" altLang="en-US" dirty="0"/>
              <a:t>」を指定します。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else</a:t>
            </a:r>
            <a:r>
              <a:rPr lang="en-US" altLang="ja-JP" dirty="0" smtClean="0">
                <a:solidFill>
                  <a:srgbClr val="C00000"/>
                </a:solidFill>
              </a:rPr>
              <a:t>: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5366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0520" y="283464"/>
            <a:ext cx="111289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そし</a:t>
            </a:r>
            <a:r>
              <a:rPr lang="ja-JP" altLang="en-US" dirty="0"/>
              <a:t>て</a:t>
            </a:r>
            <a:r>
              <a:rPr lang="ja-JP" altLang="en-US" dirty="0" smtClean="0"/>
              <a:t>「範囲</a:t>
            </a:r>
            <a:r>
              <a:rPr lang="ja-JP" altLang="en-US" dirty="0" smtClean="0">
                <a:solidFill>
                  <a:srgbClr val="FF0000"/>
                </a:solidFill>
              </a:rPr>
              <a:t>内</a:t>
            </a:r>
            <a:r>
              <a:rPr lang="ja-JP" altLang="en-US" dirty="0" smtClean="0"/>
              <a:t>です</a:t>
            </a:r>
            <a:r>
              <a:rPr lang="ja-JP" altLang="en-US" dirty="0"/>
              <a:t>」と表示します。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	print("</a:t>
            </a:r>
            <a:r>
              <a:rPr lang="ja-JP" altLang="en-US" dirty="0" smtClean="0">
                <a:solidFill>
                  <a:srgbClr val="C00000"/>
                </a:solidFill>
              </a:rPr>
              <a:t>範囲内です</a:t>
            </a:r>
            <a:r>
              <a:rPr lang="en-US" altLang="ja-JP" dirty="0">
                <a:solidFill>
                  <a:srgbClr val="C00000"/>
                </a:solidFill>
              </a:rPr>
              <a:t>")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＜補足＞プログラム内のコメントの指定について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次のスライドにおいて、方法１の部分は、「</a:t>
            </a:r>
            <a:r>
              <a:rPr lang="en-US" altLang="ja-JP" dirty="0" smtClean="0"/>
              <a:t>'''</a:t>
            </a:r>
            <a:r>
              <a:rPr lang="ja-JP" altLang="en-US" dirty="0" smtClean="0"/>
              <a:t>」をコメント「</a:t>
            </a:r>
            <a:r>
              <a:rPr lang="en-US" altLang="ja-JP" dirty="0" smtClean="0"/>
              <a:t>#</a:t>
            </a:r>
            <a:r>
              <a:rPr lang="ja-JP" altLang="en-US" dirty="0" smtClean="0"/>
              <a:t>」で無効にしていますので、有効です。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>
                <a:solidFill>
                  <a:srgbClr val="FF0000"/>
                </a:solidFill>
              </a:rPr>
              <a:t>#'''</a:t>
            </a:r>
            <a:r>
              <a:rPr lang="en-US" altLang="ja-JP" dirty="0"/>
              <a:t> </a:t>
            </a:r>
            <a:r>
              <a:rPr lang="ja-JP" altLang="en-US" dirty="0"/>
              <a:t>方法１</a:t>
            </a:r>
          </a:p>
          <a:p>
            <a:r>
              <a:rPr lang="en-US" altLang="ja-JP" dirty="0"/>
              <a:t>if (score &gt;= 0) and (score &lt;= 100):</a:t>
            </a:r>
          </a:p>
          <a:p>
            <a:r>
              <a:rPr lang="en-US" altLang="ja-JP" dirty="0"/>
              <a:t>	print("</a:t>
            </a:r>
            <a:r>
              <a:rPr lang="ja-JP" altLang="en-US" dirty="0"/>
              <a:t>範囲内です</a:t>
            </a:r>
            <a:r>
              <a:rPr lang="en-US" altLang="ja-JP" dirty="0"/>
              <a:t>")</a:t>
            </a:r>
          </a:p>
          <a:p>
            <a:r>
              <a:rPr lang="en-US" altLang="ja-JP" dirty="0"/>
              <a:t>else:</a:t>
            </a:r>
          </a:p>
          <a:p>
            <a:r>
              <a:rPr lang="en-US" altLang="ja-JP" dirty="0"/>
              <a:t>	print("</a:t>
            </a:r>
            <a:r>
              <a:rPr lang="ja-JP" altLang="en-US" dirty="0"/>
              <a:t>範囲外です</a:t>
            </a:r>
            <a:r>
              <a:rPr lang="en-US" altLang="ja-JP" dirty="0"/>
              <a:t>")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#'''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方法２の部分は、「</a:t>
            </a:r>
            <a:r>
              <a:rPr lang="en-US" altLang="ja-JP" dirty="0" smtClean="0"/>
              <a:t>'''</a:t>
            </a:r>
            <a:r>
              <a:rPr lang="ja-JP" altLang="en-US" dirty="0" smtClean="0"/>
              <a:t>」でコメントにしていますので、プログラムの実行に影響を与えません。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485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301</Words>
  <Application>Microsoft Office PowerPoint</Application>
  <PresentationFormat>ワイド画面</PresentationFormat>
  <Paragraphs>129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Pythonビデオ教材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uchida</dc:creator>
  <cp:lastModifiedBy>uchida</cp:lastModifiedBy>
  <cp:revision>84</cp:revision>
  <dcterms:created xsi:type="dcterms:W3CDTF">2020-02-27T05:27:02Z</dcterms:created>
  <dcterms:modified xsi:type="dcterms:W3CDTF">2020-03-20T02:37:52Z</dcterms:modified>
</cp:coreProperties>
</file>