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8" r:id="rId4"/>
    <p:sldId id="263" r:id="rId5"/>
    <p:sldId id="264" r:id="rId6"/>
    <p:sldId id="265" r:id="rId7"/>
    <p:sldId id="266" r:id="rId8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A24C0-986E-4E0C-995C-D7A500CF94C5}" type="datetimeFigureOut">
              <a:rPr kumimoji="1" lang="ja-JP" altLang="en-US" smtClean="0"/>
              <a:t>2020/3/11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984EA-2A57-42FF-AC5D-E671FDCA06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4594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A24C0-986E-4E0C-995C-D7A500CF94C5}" type="datetimeFigureOut">
              <a:rPr kumimoji="1" lang="ja-JP" altLang="en-US" smtClean="0"/>
              <a:t>2020/3/11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984EA-2A57-42FF-AC5D-E671FDCA06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2688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A24C0-986E-4E0C-995C-D7A500CF94C5}" type="datetimeFigureOut">
              <a:rPr kumimoji="1" lang="ja-JP" altLang="en-US" smtClean="0"/>
              <a:t>2020/3/11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984EA-2A57-42FF-AC5D-E671FDCA06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2982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A24C0-986E-4E0C-995C-D7A500CF94C5}" type="datetimeFigureOut">
              <a:rPr kumimoji="1" lang="ja-JP" altLang="en-US" smtClean="0"/>
              <a:t>2020/3/11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984EA-2A57-42FF-AC5D-E671FDCA06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8075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A24C0-986E-4E0C-995C-D7A500CF94C5}" type="datetimeFigureOut">
              <a:rPr kumimoji="1" lang="ja-JP" altLang="en-US" smtClean="0"/>
              <a:t>2020/3/11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984EA-2A57-42FF-AC5D-E671FDCA06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8458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A24C0-986E-4E0C-995C-D7A500CF94C5}" type="datetimeFigureOut">
              <a:rPr kumimoji="1" lang="ja-JP" altLang="en-US" smtClean="0"/>
              <a:t>2020/3/11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984EA-2A57-42FF-AC5D-E671FDCA06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5263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A24C0-986E-4E0C-995C-D7A500CF94C5}" type="datetimeFigureOut">
              <a:rPr kumimoji="1" lang="ja-JP" altLang="en-US" smtClean="0"/>
              <a:t>2020/3/11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984EA-2A57-42FF-AC5D-E671FDCA06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9550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A24C0-986E-4E0C-995C-D7A500CF94C5}" type="datetimeFigureOut">
              <a:rPr kumimoji="1" lang="ja-JP" altLang="en-US" smtClean="0"/>
              <a:t>2020/3/11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984EA-2A57-42FF-AC5D-E671FDCA06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1127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A24C0-986E-4E0C-995C-D7A500CF94C5}" type="datetimeFigureOut">
              <a:rPr kumimoji="1" lang="ja-JP" altLang="en-US" smtClean="0"/>
              <a:t>2020/3/11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984EA-2A57-42FF-AC5D-E671FDCA06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2202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A24C0-986E-4E0C-995C-D7A500CF94C5}" type="datetimeFigureOut">
              <a:rPr kumimoji="1" lang="ja-JP" altLang="en-US" smtClean="0"/>
              <a:t>2020/3/11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984EA-2A57-42FF-AC5D-E671FDCA06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9478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A24C0-986E-4E0C-995C-D7A500CF94C5}" type="datetimeFigureOut">
              <a:rPr kumimoji="1" lang="ja-JP" altLang="en-US" smtClean="0"/>
              <a:t>2020/3/11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984EA-2A57-42FF-AC5D-E671FDCA06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145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5A24C0-986E-4E0C-995C-D7A500CF94C5}" type="datetimeFigureOut">
              <a:rPr kumimoji="1" lang="ja-JP" altLang="en-US" smtClean="0"/>
              <a:t>2020/3/11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5984EA-2A57-42FF-AC5D-E671FDCA06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8168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epro.fun/epro/%e7%ac%ac%ef%bc%92%e5%9b%9e%ef%bc%9a%e4%bf%b5%e6%9d%89%e7%ae%97%ef%bc%88%e3%81%9f%e3%82%8f%e3%82%89%e3%81%99%e3%81%8e%e3%81%96%e3%82%93%ef%bc%89/" TargetMode="External"/><Relationship Id="rId2" Type="http://schemas.openxmlformats.org/officeDocument/2006/relationships/hyperlink" Target="http://epro.fun/epro/&#31532;%ef%bc%92&#22238;%ef%bc%9a&#20469;&#26441;&#31639;%ef%bc%88&#12383;&#12431;&#12425;&#12377;&#12366;&#12374;&#12435;%ef%bc%89/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519237"/>
          </a:xfrm>
        </p:spPr>
        <p:txBody>
          <a:bodyPr/>
          <a:lstStyle/>
          <a:p>
            <a:r>
              <a:rPr kumimoji="1" lang="en-US" altLang="ja-JP" dirty="0" smtClean="0"/>
              <a:t>Python</a:t>
            </a:r>
            <a:r>
              <a:rPr kumimoji="1" lang="ja-JP" altLang="en-US" dirty="0" smtClean="0"/>
              <a:t>ビデオ教材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413760" y="4165600"/>
            <a:ext cx="5892800" cy="629920"/>
          </a:xfrm>
        </p:spPr>
        <p:txBody>
          <a:bodyPr>
            <a:normAutofit/>
          </a:bodyPr>
          <a:lstStyle/>
          <a:p>
            <a:r>
              <a:rPr lang="ja-JP" altLang="en-US" sz="3200" dirty="0" smtClean="0"/>
              <a:t>ｐｙ０</a:t>
            </a:r>
            <a:r>
              <a:rPr lang="en-US" altLang="ja-JP" sz="3200" dirty="0"/>
              <a:t>7</a:t>
            </a:r>
            <a:r>
              <a:rPr lang="ja-JP" altLang="en-US" sz="3200" dirty="0"/>
              <a:t>０：</a:t>
            </a:r>
            <a:r>
              <a:rPr lang="ja-JP" altLang="en-US" sz="3200" dirty="0" smtClean="0"/>
              <a:t>俵杉算</a:t>
            </a:r>
            <a:endParaRPr kumimoji="1" lang="ja-JP" altLang="en-US" sz="3200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1200" y="3340204"/>
            <a:ext cx="3116580" cy="2903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5735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721244" y="549865"/>
            <a:ext cx="10800196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/>
              <a:t>〔</a:t>
            </a:r>
            <a:r>
              <a:rPr lang="ja-JP" altLang="en-US" sz="2800" dirty="0" smtClean="0"/>
              <a:t>タイトル</a:t>
            </a:r>
            <a:r>
              <a:rPr lang="en-US" altLang="ja-JP" sz="2800" dirty="0" smtClean="0"/>
              <a:t>〕</a:t>
            </a:r>
            <a:r>
              <a:rPr lang="ja-JP" altLang="en-US" sz="2800" dirty="0" smtClean="0"/>
              <a:t>俵杉算</a:t>
            </a:r>
            <a:endParaRPr lang="en-US" altLang="ja-JP" sz="2800" dirty="0"/>
          </a:p>
          <a:p>
            <a:endParaRPr lang="en-US" altLang="ja-JP" sz="2800" dirty="0" smtClean="0"/>
          </a:p>
          <a:p>
            <a:r>
              <a:rPr lang="en-US" altLang="ja-JP" sz="2800" dirty="0" smtClean="0"/>
              <a:t>〔</a:t>
            </a:r>
            <a:r>
              <a:rPr lang="ja-JP" altLang="en-US" sz="2800" dirty="0" smtClean="0"/>
              <a:t>問題</a:t>
            </a:r>
            <a:r>
              <a:rPr lang="en-US" altLang="ja-JP" sz="2800" dirty="0" smtClean="0"/>
              <a:t>〕</a:t>
            </a:r>
          </a:p>
          <a:p>
            <a:r>
              <a:rPr lang="ja-JP" altLang="en-US" sz="2800" dirty="0" smtClean="0"/>
              <a:t>　</a:t>
            </a:r>
            <a:r>
              <a:rPr lang="ja-JP" altLang="en-US" sz="2800" dirty="0"/>
              <a:t>米俵（こめだわら）を右の図のように積む</a:t>
            </a:r>
            <a:r>
              <a:rPr lang="ja-JP" altLang="en-US" sz="2800" dirty="0" smtClean="0"/>
              <a:t>と</a:t>
            </a:r>
            <a:endParaRPr lang="en-US" altLang="ja-JP" sz="2800" dirty="0" smtClean="0"/>
          </a:p>
          <a:p>
            <a:r>
              <a:rPr lang="ja-JP" altLang="en-US" sz="2800" dirty="0" smtClean="0"/>
              <a:t>き</a:t>
            </a:r>
            <a:r>
              <a:rPr lang="ja-JP" altLang="en-US" sz="2800" dirty="0"/>
              <a:t>、俵（たわら）の数は全部で</a:t>
            </a:r>
            <a:r>
              <a:rPr lang="ja-JP" altLang="en-US" sz="2800" dirty="0" smtClean="0"/>
              <a:t>いくらになるか</a:t>
            </a:r>
            <a:endParaRPr lang="en-US" altLang="ja-JP" sz="2800" dirty="0" smtClean="0"/>
          </a:p>
          <a:p>
            <a:r>
              <a:rPr lang="ja-JP" altLang="en-US" sz="2800" dirty="0" smtClean="0"/>
              <a:t>を求めるプログラム</a:t>
            </a:r>
            <a:r>
              <a:rPr lang="ja-JP" altLang="en-US" sz="2800" dirty="0"/>
              <a:t>を作成</a:t>
            </a:r>
            <a:r>
              <a:rPr lang="ja-JP" altLang="en-US" sz="2800" dirty="0" smtClean="0"/>
              <a:t>しなさい</a:t>
            </a:r>
            <a:r>
              <a:rPr lang="ja-JP" altLang="en-US" sz="2800" dirty="0"/>
              <a:t>。</a:t>
            </a:r>
            <a:br>
              <a:rPr lang="ja-JP" altLang="en-US" sz="2800" dirty="0"/>
            </a:br>
            <a:endParaRPr lang="en-US" altLang="ja-JP" sz="2800" dirty="0" smtClean="0"/>
          </a:p>
          <a:p>
            <a:r>
              <a:rPr lang="en-US" altLang="ja-JP" sz="2800" dirty="0" smtClean="0"/>
              <a:t>〔</a:t>
            </a:r>
            <a:r>
              <a:rPr lang="ja-JP" altLang="en-US" sz="2800" dirty="0"/>
              <a:t>実行結果</a:t>
            </a:r>
            <a:r>
              <a:rPr lang="en-US" altLang="ja-JP" sz="2800" dirty="0"/>
              <a:t>〕</a:t>
            </a:r>
            <a:br>
              <a:rPr lang="en-US" altLang="ja-JP" sz="2800" dirty="0"/>
            </a:br>
            <a:r>
              <a:rPr lang="ja-JP" altLang="en-US" sz="2800" dirty="0"/>
              <a:t>一番下は何俵？</a:t>
            </a:r>
            <a:r>
              <a:rPr lang="en-US" altLang="ja-JP" sz="2800" dirty="0"/>
              <a:t>13</a:t>
            </a:r>
          </a:p>
          <a:p>
            <a:r>
              <a:rPr lang="ja-JP" altLang="en-US" sz="2800" dirty="0"/>
              <a:t>全部で</a:t>
            </a:r>
            <a:r>
              <a:rPr lang="en-US" altLang="ja-JP" sz="2800" dirty="0"/>
              <a:t>91</a:t>
            </a:r>
            <a:r>
              <a:rPr lang="ja-JP" altLang="en-US" sz="2800" dirty="0"/>
              <a:t>俵也</a:t>
            </a:r>
          </a:p>
          <a:p>
            <a:endParaRPr lang="en-US" altLang="ja-JP" sz="2800" dirty="0"/>
          </a:p>
          <a:p>
            <a:r>
              <a:rPr lang="en-US" altLang="ja-JP" sz="2800" dirty="0" smtClean="0"/>
              <a:t>〔</a:t>
            </a:r>
            <a:r>
              <a:rPr lang="ja-JP" altLang="en-US" sz="2800" dirty="0" smtClean="0"/>
              <a:t>ねらい</a:t>
            </a:r>
            <a:r>
              <a:rPr lang="en-US" altLang="ja-JP" sz="2800" dirty="0" smtClean="0"/>
              <a:t>〕</a:t>
            </a:r>
          </a:p>
          <a:p>
            <a:r>
              <a:rPr lang="ja-JP" altLang="en-US" sz="2800" dirty="0" smtClean="0"/>
              <a:t>　繰り返し（</a:t>
            </a:r>
            <a:r>
              <a:rPr lang="en-US" altLang="ja-JP" sz="2800" dirty="0" smtClean="0"/>
              <a:t>for</a:t>
            </a:r>
            <a:r>
              <a:rPr lang="ja-JP" altLang="en-US" sz="2800" dirty="0" smtClean="0"/>
              <a:t>文）、</a:t>
            </a:r>
            <a:r>
              <a:rPr lang="en-US" altLang="ja-JP" sz="2800" dirty="0" smtClean="0"/>
              <a:t>range</a:t>
            </a:r>
            <a:r>
              <a:rPr lang="en-US" altLang="ja-JP" sz="2800" dirty="0"/>
              <a:t>()</a:t>
            </a:r>
            <a:r>
              <a:rPr lang="ja-JP" altLang="en-US" sz="2800" dirty="0" smtClean="0"/>
              <a:t>関数について理解します。</a:t>
            </a:r>
            <a:endParaRPr lang="en-US" altLang="ja-JP" sz="2800" dirty="0" smtClean="0">
              <a:solidFill>
                <a:srgbClr val="C00000"/>
              </a:solidFill>
            </a:endParaRPr>
          </a:p>
        </p:txBody>
      </p:sp>
      <p:pic>
        <p:nvPicPr>
          <p:cNvPr id="1026" name="Picture 2" descr="http://epro.fun/epro/wp-content/uploads/2020/03/%E4%BF%B5%E6%9D%89%E3%82%A4%E3%83%A9%E3%82%B9%E3%83%8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28887" y="549865"/>
            <a:ext cx="2352675" cy="2105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0241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876692" y="650449"/>
            <a:ext cx="10492033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次のような実行結果を得たいとします。</a:t>
            </a:r>
            <a:endParaRPr lang="en-US" altLang="ja-JP" dirty="0" smtClean="0"/>
          </a:p>
          <a:p>
            <a:endParaRPr lang="en-US" altLang="ja-JP" dirty="0"/>
          </a:p>
          <a:p>
            <a:endParaRPr lang="en-US" altLang="ja-JP" dirty="0" smtClean="0"/>
          </a:p>
          <a:p>
            <a:endParaRPr lang="en-US" altLang="ja-JP" dirty="0"/>
          </a:p>
          <a:p>
            <a:endParaRPr lang="en-US" altLang="ja-JP" dirty="0" smtClean="0"/>
          </a:p>
          <a:p>
            <a:endParaRPr lang="en-US" altLang="ja-JP" dirty="0"/>
          </a:p>
          <a:p>
            <a:endParaRPr lang="en-US" altLang="ja-JP" dirty="0" smtClean="0"/>
          </a:p>
          <a:p>
            <a:endParaRPr lang="en-US" altLang="ja-JP" dirty="0"/>
          </a:p>
          <a:p>
            <a:endParaRPr lang="en-US" altLang="ja-JP" dirty="0" smtClean="0"/>
          </a:p>
          <a:p>
            <a:endParaRPr lang="en-US" altLang="ja-JP" dirty="0"/>
          </a:p>
          <a:p>
            <a:endParaRPr lang="en-US" altLang="ja-JP" dirty="0" smtClean="0"/>
          </a:p>
          <a:p>
            <a:endParaRPr lang="en-US" altLang="ja-JP" dirty="0"/>
          </a:p>
          <a:p>
            <a:endParaRPr lang="en-US" altLang="ja-JP" dirty="0" smtClean="0"/>
          </a:p>
          <a:p>
            <a:endParaRPr lang="en-US" altLang="ja-JP" dirty="0"/>
          </a:p>
          <a:p>
            <a:endParaRPr lang="en-US" altLang="ja-JP" dirty="0" smtClean="0"/>
          </a:p>
          <a:p>
            <a:endParaRPr lang="en-US" altLang="ja-JP" dirty="0"/>
          </a:p>
          <a:p>
            <a:endParaRPr lang="en-US" altLang="ja-JP" dirty="0" smtClean="0"/>
          </a:p>
          <a:p>
            <a:endParaRPr lang="en-US" altLang="ja-JP" dirty="0"/>
          </a:p>
          <a:p>
            <a:endParaRPr lang="en-US" altLang="ja-JP" dirty="0" smtClean="0"/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6692" y="1212391"/>
            <a:ext cx="8506800" cy="4581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6271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88113" y="359664"/>
            <a:ext cx="1136192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/>
              <a:t>＜和算による解き方</a:t>
            </a:r>
            <a:r>
              <a:rPr lang="ja-JP" altLang="en-US" sz="2400" dirty="0" smtClean="0"/>
              <a:t>＞</a:t>
            </a:r>
            <a:r>
              <a:rPr lang="ja-JP" altLang="en-US" sz="2400" dirty="0"/>
              <a:t>＜プログラミングによる解き方</a:t>
            </a:r>
            <a:r>
              <a:rPr lang="ja-JP" altLang="en-US" sz="2400" dirty="0" smtClean="0"/>
              <a:t>＞については以下のページを参考にしてください。</a:t>
            </a:r>
            <a:endParaRPr lang="en-US" altLang="ja-JP" sz="2400" dirty="0" smtClean="0"/>
          </a:p>
          <a:p>
            <a:r>
              <a:rPr lang="en-US" altLang="ja-JP" sz="2400" dirty="0" smtClean="0"/>
              <a:t/>
            </a:r>
            <a:br>
              <a:rPr lang="en-US" altLang="ja-JP" sz="2400" dirty="0" smtClean="0"/>
            </a:br>
            <a:r>
              <a:rPr lang="ja-JP" altLang="en-US" sz="2400" dirty="0">
                <a:hlinkClick r:id="rId2"/>
              </a:rPr>
              <a:t>第２回：俵杉算（たわらすぎざん）</a:t>
            </a:r>
            <a:endParaRPr kumimoji="1" lang="ja-JP" altLang="en-US" sz="2400" dirty="0"/>
          </a:p>
        </p:txBody>
      </p:sp>
      <p:pic>
        <p:nvPicPr>
          <p:cNvPr id="5" name="図 4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1078" y="1929324"/>
            <a:ext cx="10045381" cy="450291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789957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521208" y="539496"/>
            <a:ext cx="11128925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/>
              <a:t>＜</a:t>
            </a:r>
            <a:r>
              <a:rPr kumimoji="1" lang="en-US" altLang="ja-JP" b="1" dirty="0" smtClean="0"/>
              <a:t>Python</a:t>
            </a:r>
            <a:r>
              <a:rPr kumimoji="1" lang="ja-JP" altLang="en-US" b="1" dirty="0" smtClean="0"/>
              <a:t>によるプログラミング＞</a:t>
            </a:r>
            <a:endParaRPr kumimoji="1" lang="en-US" altLang="ja-JP" b="1" dirty="0" smtClean="0"/>
          </a:p>
          <a:p>
            <a:endParaRPr lang="en-US" altLang="ja-JP" dirty="0"/>
          </a:p>
          <a:p>
            <a:r>
              <a:rPr kumimoji="1" lang="ja-JP" altLang="en-US" dirty="0" smtClean="0"/>
              <a:t>では、このような処理をプログラムにしていきましょう。赤茶色で示したプログラムコードを順に入力していきます。</a:t>
            </a:r>
            <a:endParaRPr kumimoji="1"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このプログラムでは、</a:t>
            </a:r>
            <a:r>
              <a:rPr lang="en-US" altLang="ja-JP" dirty="0" smtClean="0"/>
              <a:t>3</a:t>
            </a:r>
            <a:r>
              <a:rPr lang="ja-JP" altLang="en-US" dirty="0" err="1" smtClean="0"/>
              <a:t>つの</a:t>
            </a:r>
            <a:r>
              <a:rPr lang="ja-JP" altLang="en-US" dirty="0" smtClean="0"/>
              <a:t>変数を使います。変数「</a:t>
            </a:r>
            <a:r>
              <a:rPr lang="en-US" altLang="ja-JP" dirty="0" smtClean="0"/>
              <a:t>n</a:t>
            </a:r>
            <a:r>
              <a:rPr lang="ja-JP" altLang="en-US" dirty="0" smtClean="0"/>
              <a:t>」は、俵の一番下の俵数を入れるために使います。繰り返し処理の開始値になります。変数「</a:t>
            </a:r>
            <a:r>
              <a:rPr lang="en-US" altLang="ja-JP" dirty="0" smtClean="0"/>
              <a:t>t</a:t>
            </a:r>
            <a:r>
              <a:rPr lang="ja-JP" altLang="en-US" dirty="0" smtClean="0"/>
              <a:t>」は、俵の総数を求めて入れるために使います。変数「</a:t>
            </a:r>
            <a:r>
              <a:rPr lang="en-US" altLang="ja-JP" dirty="0" err="1" smtClean="0"/>
              <a:t>i</a:t>
            </a:r>
            <a:r>
              <a:rPr lang="ja-JP" altLang="en-US" dirty="0" smtClean="0"/>
              <a:t>」は、俵の一段ごとの数を順に入れて変化させるために使います。</a:t>
            </a:r>
            <a:endParaRPr lang="en-US" altLang="ja-JP" dirty="0" smtClean="0"/>
          </a:p>
          <a:p>
            <a:endParaRPr lang="en-US" altLang="ja-JP" dirty="0"/>
          </a:p>
          <a:p>
            <a:r>
              <a:rPr lang="ja-JP" altLang="en-US" dirty="0" smtClean="0"/>
              <a:t>まず、一番下が何俵かをキーボードから</a:t>
            </a:r>
            <a:r>
              <a:rPr lang="en-US" altLang="ja-JP" dirty="0" smtClean="0"/>
              <a:t>input()</a:t>
            </a:r>
            <a:r>
              <a:rPr lang="ja-JP" altLang="en-US" dirty="0" smtClean="0"/>
              <a:t>関数で読み込んで、それを</a:t>
            </a:r>
            <a:r>
              <a:rPr lang="en-US" altLang="ja-JP" dirty="0" err="1" smtClean="0"/>
              <a:t>int</a:t>
            </a:r>
            <a:r>
              <a:rPr lang="en-US" altLang="ja-JP" dirty="0" smtClean="0"/>
              <a:t>()</a:t>
            </a:r>
            <a:r>
              <a:rPr lang="ja-JP" altLang="en-US" dirty="0" smtClean="0"/>
              <a:t>関数で整数に変換してから変数「ｎ」に代入します。そのためには、次のように書きます。</a:t>
            </a:r>
            <a:endParaRPr lang="en-US" altLang="ja-JP" dirty="0" smtClean="0"/>
          </a:p>
          <a:p>
            <a:endParaRPr lang="en-US" altLang="ja-JP" dirty="0"/>
          </a:p>
          <a:p>
            <a:r>
              <a:rPr lang="en-US" altLang="ja-JP" dirty="0">
                <a:solidFill>
                  <a:srgbClr val="C00000"/>
                </a:solidFill>
              </a:rPr>
              <a:t>n = </a:t>
            </a:r>
            <a:r>
              <a:rPr lang="en-US" altLang="ja-JP" dirty="0" err="1">
                <a:solidFill>
                  <a:srgbClr val="C00000"/>
                </a:solidFill>
              </a:rPr>
              <a:t>int</a:t>
            </a:r>
            <a:r>
              <a:rPr lang="en-US" altLang="ja-JP" dirty="0">
                <a:solidFill>
                  <a:srgbClr val="C00000"/>
                </a:solidFill>
              </a:rPr>
              <a:t>(input("</a:t>
            </a:r>
            <a:r>
              <a:rPr lang="ja-JP" altLang="en-US" dirty="0">
                <a:solidFill>
                  <a:srgbClr val="C00000"/>
                </a:solidFill>
              </a:rPr>
              <a:t>一番下は何俵？</a:t>
            </a:r>
            <a:r>
              <a:rPr lang="en-US" altLang="ja-JP" dirty="0">
                <a:solidFill>
                  <a:srgbClr val="C00000"/>
                </a:solidFill>
              </a:rPr>
              <a:t>")) # </a:t>
            </a:r>
            <a:r>
              <a:rPr lang="ja-JP" altLang="en-US" dirty="0">
                <a:solidFill>
                  <a:srgbClr val="C00000"/>
                </a:solidFill>
              </a:rPr>
              <a:t>開始値</a:t>
            </a:r>
          </a:p>
          <a:p>
            <a:endParaRPr lang="en-US" altLang="ja-JP" dirty="0" smtClean="0"/>
          </a:p>
          <a:p>
            <a:r>
              <a:rPr lang="ja-JP" altLang="en-US" dirty="0" smtClean="0"/>
              <a:t>次に俵の総数を、はじめは</a:t>
            </a:r>
            <a:r>
              <a:rPr lang="en-US" altLang="ja-JP" dirty="0" smtClean="0"/>
              <a:t>0</a:t>
            </a:r>
            <a:r>
              <a:rPr lang="ja-JP" altLang="en-US" dirty="0" smtClean="0"/>
              <a:t>であるとします。</a:t>
            </a:r>
            <a:endParaRPr lang="en-US" altLang="ja-JP" dirty="0" smtClean="0"/>
          </a:p>
          <a:p>
            <a:endParaRPr lang="en-US" altLang="ja-JP" dirty="0"/>
          </a:p>
          <a:p>
            <a:r>
              <a:rPr lang="en-US" altLang="ja-JP" dirty="0">
                <a:solidFill>
                  <a:srgbClr val="C00000"/>
                </a:solidFill>
              </a:rPr>
              <a:t>t = 0  # </a:t>
            </a:r>
            <a:r>
              <a:rPr lang="ja-JP" altLang="en-US" dirty="0">
                <a:solidFill>
                  <a:srgbClr val="C00000"/>
                </a:solidFill>
              </a:rPr>
              <a:t>俵の総数</a:t>
            </a:r>
          </a:p>
          <a:p>
            <a:endParaRPr lang="en-US" altLang="ja-JP" dirty="0" smtClean="0"/>
          </a:p>
          <a:p>
            <a:endParaRPr kumimoji="1" lang="en-US" altLang="ja-JP" dirty="0" smtClean="0"/>
          </a:p>
          <a:p>
            <a:endParaRPr lang="en-US" altLang="ja-JP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04575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521208" y="539496"/>
            <a:ext cx="11128925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次の行はコメントで、</a:t>
            </a:r>
            <a:r>
              <a:rPr lang="en-US" altLang="ja-JP" dirty="0" smtClean="0"/>
              <a:t>range()</a:t>
            </a:r>
            <a:r>
              <a:rPr lang="ja-JP" altLang="en-US" dirty="0"/>
              <a:t>関数</a:t>
            </a:r>
            <a:r>
              <a:rPr lang="ja-JP" altLang="en-US" dirty="0" smtClean="0"/>
              <a:t>の書式つまり書き方を示しています。</a:t>
            </a:r>
            <a:r>
              <a:rPr lang="en-US" altLang="ja-JP" dirty="0"/>
              <a:t> range()</a:t>
            </a:r>
            <a:r>
              <a:rPr lang="ja-JP" altLang="en-US" dirty="0" smtClean="0"/>
              <a:t>関数は、開始値から始めて、終了値と等しくなるまで、増分で指定した方法で変化させた値を順に作り出します。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en-US" altLang="ja-JP" dirty="0" smtClean="0">
                <a:solidFill>
                  <a:srgbClr val="C00000"/>
                </a:solidFill>
              </a:rPr>
              <a:t># </a:t>
            </a:r>
            <a:r>
              <a:rPr lang="en-US" altLang="ja-JP" dirty="0">
                <a:solidFill>
                  <a:srgbClr val="C00000"/>
                </a:solidFill>
              </a:rPr>
              <a:t>range(</a:t>
            </a:r>
            <a:r>
              <a:rPr lang="ja-JP" altLang="en-US" dirty="0">
                <a:solidFill>
                  <a:srgbClr val="C00000"/>
                </a:solidFill>
              </a:rPr>
              <a:t>開始値</a:t>
            </a:r>
            <a:r>
              <a:rPr lang="en-US" altLang="ja-JP" dirty="0">
                <a:solidFill>
                  <a:srgbClr val="C00000"/>
                </a:solidFill>
              </a:rPr>
              <a:t>, </a:t>
            </a:r>
            <a:r>
              <a:rPr lang="ja-JP" altLang="en-US" dirty="0">
                <a:solidFill>
                  <a:srgbClr val="C00000"/>
                </a:solidFill>
              </a:rPr>
              <a:t>終了値</a:t>
            </a:r>
            <a:r>
              <a:rPr lang="en-US" altLang="ja-JP" dirty="0">
                <a:solidFill>
                  <a:srgbClr val="C00000"/>
                </a:solidFill>
              </a:rPr>
              <a:t>, </a:t>
            </a:r>
            <a:r>
              <a:rPr lang="ja-JP" altLang="en-US" dirty="0">
                <a:solidFill>
                  <a:srgbClr val="C00000"/>
                </a:solidFill>
              </a:rPr>
              <a:t>増分</a:t>
            </a:r>
            <a:r>
              <a:rPr lang="en-US" altLang="ja-JP" dirty="0" smtClean="0">
                <a:solidFill>
                  <a:srgbClr val="C00000"/>
                </a:solidFill>
              </a:rPr>
              <a:t>)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for</a:t>
            </a:r>
            <a:r>
              <a:rPr lang="ja-JP" altLang="en-US" dirty="0" smtClean="0"/>
              <a:t>文は、</a:t>
            </a:r>
            <a:r>
              <a:rPr lang="en-US" altLang="ja-JP" dirty="0" smtClean="0"/>
              <a:t>in</a:t>
            </a:r>
            <a:r>
              <a:rPr lang="ja-JP" altLang="en-US" dirty="0" smtClean="0"/>
              <a:t>以降で示された値を、ここでは変数「</a:t>
            </a:r>
            <a:r>
              <a:rPr lang="en-US" altLang="ja-JP" dirty="0" err="1" smtClean="0"/>
              <a:t>i</a:t>
            </a:r>
            <a:r>
              <a:rPr lang="ja-JP" altLang="en-US" dirty="0" smtClean="0"/>
              <a:t>」に順番に入れながら、次の行以降の字下げをされた範囲を繰り返します。</a:t>
            </a:r>
            <a:endParaRPr lang="en-US" altLang="ja-JP" dirty="0" smtClean="0"/>
          </a:p>
          <a:p>
            <a:endParaRPr lang="en-US" altLang="ja-JP" dirty="0"/>
          </a:p>
          <a:p>
            <a:r>
              <a:rPr lang="en-US" altLang="ja-JP" dirty="0">
                <a:solidFill>
                  <a:srgbClr val="C00000"/>
                </a:solidFill>
              </a:rPr>
              <a:t>for </a:t>
            </a:r>
            <a:r>
              <a:rPr lang="en-US" altLang="ja-JP" dirty="0" err="1">
                <a:solidFill>
                  <a:srgbClr val="C00000"/>
                </a:solidFill>
              </a:rPr>
              <a:t>i</a:t>
            </a:r>
            <a:r>
              <a:rPr lang="en-US" altLang="ja-JP" dirty="0">
                <a:solidFill>
                  <a:srgbClr val="C00000"/>
                </a:solidFill>
              </a:rPr>
              <a:t> in range(n, 0, -1</a:t>
            </a:r>
            <a:r>
              <a:rPr lang="en-US" altLang="ja-JP" dirty="0" smtClean="0">
                <a:solidFill>
                  <a:srgbClr val="C00000"/>
                </a:solidFill>
              </a:rPr>
              <a:t>):</a:t>
            </a:r>
          </a:p>
          <a:p>
            <a:endParaRPr lang="en-US" altLang="ja-JP" dirty="0"/>
          </a:p>
          <a:p>
            <a:r>
              <a:rPr lang="ja-JP" altLang="en-US" dirty="0" smtClean="0"/>
              <a:t>次の行は、字下げされているので、繰り返される命令です。「俵の総数←俵の総数</a:t>
            </a:r>
            <a:r>
              <a:rPr lang="en-US" altLang="ja-JP" dirty="0" smtClean="0"/>
              <a:t>+</a:t>
            </a:r>
            <a:r>
              <a:rPr lang="ja-JP" altLang="en-US" dirty="0" smtClean="0"/>
              <a:t>段ごとの数」という働きをします。</a:t>
            </a:r>
            <a:endParaRPr lang="en-US" altLang="ja-JP" dirty="0" smtClean="0"/>
          </a:p>
          <a:p>
            <a:endParaRPr lang="en-US" altLang="ja-JP" dirty="0"/>
          </a:p>
          <a:p>
            <a:r>
              <a:rPr lang="en-US" altLang="ja-JP" dirty="0"/>
              <a:t>	</a:t>
            </a:r>
            <a:r>
              <a:rPr lang="en-US" altLang="ja-JP" dirty="0">
                <a:solidFill>
                  <a:srgbClr val="C00000"/>
                </a:solidFill>
              </a:rPr>
              <a:t>t = t + </a:t>
            </a:r>
            <a:r>
              <a:rPr lang="en-US" altLang="ja-JP" dirty="0" err="1">
                <a:solidFill>
                  <a:srgbClr val="C00000"/>
                </a:solidFill>
              </a:rPr>
              <a:t>i</a:t>
            </a:r>
            <a:endParaRPr lang="en-US" altLang="ja-JP" dirty="0">
              <a:solidFill>
                <a:srgbClr val="C00000"/>
              </a:solidFill>
            </a:endParaRPr>
          </a:p>
          <a:p>
            <a:endParaRPr lang="en-US" altLang="ja-JP" dirty="0"/>
          </a:p>
          <a:p>
            <a:r>
              <a:rPr lang="ja-JP" altLang="en-US" dirty="0" smtClean="0"/>
              <a:t>繰り返し処理が終わったら、次のようなコードで、「全部で○○俵也」のように表示して、プログラムを終了します。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en-US" altLang="ja-JP" dirty="0" smtClean="0">
                <a:solidFill>
                  <a:srgbClr val="C00000"/>
                </a:solidFill>
              </a:rPr>
              <a:t>print</a:t>
            </a:r>
            <a:r>
              <a:rPr lang="en-US" altLang="ja-JP" dirty="0">
                <a:solidFill>
                  <a:srgbClr val="C00000"/>
                </a:solidFill>
              </a:rPr>
              <a:t>("</a:t>
            </a:r>
            <a:r>
              <a:rPr lang="ja-JP" altLang="en-US" dirty="0">
                <a:solidFill>
                  <a:srgbClr val="C00000"/>
                </a:solidFill>
              </a:rPr>
              <a:t>全部で</a:t>
            </a:r>
            <a:r>
              <a:rPr lang="en-US" altLang="ja-JP" dirty="0">
                <a:solidFill>
                  <a:srgbClr val="C00000"/>
                </a:solidFill>
              </a:rPr>
              <a:t>" + </a:t>
            </a:r>
            <a:r>
              <a:rPr lang="en-US" altLang="ja-JP" dirty="0" err="1">
                <a:solidFill>
                  <a:srgbClr val="C00000"/>
                </a:solidFill>
              </a:rPr>
              <a:t>str</a:t>
            </a:r>
            <a:r>
              <a:rPr lang="en-US" altLang="ja-JP" dirty="0">
                <a:solidFill>
                  <a:srgbClr val="C00000"/>
                </a:solidFill>
              </a:rPr>
              <a:t>(t) + "</a:t>
            </a:r>
            <a:r>
              <a:rPr lang="ja-JP" altLang="en-US" dirty="0">
                <a:solidFill>
                  <a:srgbClr val="C00000"/>
                </a:solidFill>
              </a:rPr>
              <a:t>俵也</a:t>
            </a:r>
            <a:r>
              <a:rPr lang="en-US" altLang="ja-JP" dirty="0">
                <a:solidFill>
                  <a:srgbClr val="C00000"/>
                </a:solidFill>
              </a:rPr>
              <a:t>")</a:t>
            </a:r>
          </a:p>
          <a:p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9963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353303" y="226814"/>
            <a:ext cx="68788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/>
              <a:t>プログラムをエディタに入力した様子は次のようになります。</a:t>
            </a:r>
            <a:endParaRPr lang="ja-JP" altLang="en-US" dirty="0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303" y="596146"/>
            <a:ext cx="11025370" cy="593762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819958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</TotalTime>
  <Words>387</Words>
  <Application>Microsoft Office PowerPoint</Application>
  <PresentationFormat>ワイド画面</PresentationFormat>
  <Paragraphs>63</Paragraphs>
  <Slides>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1" baseType="lpstr">
      <vt:lpstr>游ゴシック</vt:lpstr>
      <vt:lpstr>游ゴシック Light</vt:lpstr>
      <vt:lpstr>Arial</vt:lpstr>
      <vt:lpstr>Office テーマ</vt:lpstr>
      <vt:lpstr>Pythonビデオ教材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uchida</dc:creator>
  <cp:lastModifiedBy>uchida</cp:lastModifiedBy>
  <cp:revision>39</cp:revision>
  <dcterms:created xsi:type="dcterms:W3CDTF">2020-02-27T05:27:02Z</dcterms:created>
  <dcterms:modified xsi:type="dcterms:W3CDTF">2020-03-11T01:25:59Z</dcterms:modified>
</cp:coreProperties>
</file>