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6" r:id="rId3"/>
    <p:sldId id="258" r:id="rId4"/>
    <p:sldId id="264" r:id="rId5"/>
    <p:sldId id="265" r:id="rId6"/>
    <p:sldId id="266" r:id="rId7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54" d="100"/>
          <a:sy n="54" d="100"/>
        </p:scale>
        <p:origin x="72" y="62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A24C0-986E-4E0C-995C-D7A500CF94C5}" type="datetimeFigureOut">
              <a:rPr kumimoji="1" lang="ja-JP" altLang="en-US" smtClean="0"/>
              <a:t>2022/2/16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984EA-2A57-42FF-AC5D-E671FDCA06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045941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A24C0-986E-4E0C-995C-D7A500CF94C5}" type="datetimeFigureOut">
              <a:rPr kumimoji="1" lang="ja-JP" altLang="en-US" smtClean="0"/>
              <a:t>2022/2/16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984EA-2A57-42FF-AC5D-E671FDCA06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52688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A24C0-986E-4E0C-995C-D7A500CF94C5}" type="datetimeFigureOut">
              <a:rPr kumimoji="1" lang="ja-JP" altLang="en-US" smtClean="0"/>
              <a:t>2022/2/16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984EA-2A57-42FF-AC5D-E671FDCA06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729826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A24C0-986E-4E0C-995C-D7A500CF94C5}" type="datetimeFigureOut">
              <a:rPr kumimoji="1" lang="ja-JP" altLang="en-US" smtClean="0"/>
              <a:t>2022/2/16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984EA-2A57-42FF-AC5D-E671FDCA06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080752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A24C0-986E-4E0C-995C-D7A500CF94C5}" type="datetimeFigureOut">
              <a:rPr kumimoji="1" lang="ja-JP" altLang="en-US" smtClean="0"/>
              <a:t>2022/2/16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984EA-2A57-42FF-AC5D-E671FDCA06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784582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A24C0-986E-4E0C-995C-D7A500CF94C5}" type="datetimeFigureOut">
              <a:rPr kumimoji="1" lang="ja-JP" altLang="en-US" smtClean="0"/>
              <a:t>2022/2/16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984EA-2A57-42FF-AC5D-E671FDCA06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752634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A24C0-986E-4E0C-995C-D7A500CF94C5}" type="datetimeFigureOut">
              <a:rPr kumimoji="1" lang="ja-JP" altLang="en-US" smtClean="0"/>
              <a:t>2022/2/16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984EA-2A57-42FF-AC5D-E671FDCA06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695509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A24C0-986E-4E0C-995C-D7A500CF94C5}" type="datetimeFigureOut">
              <a:rPr kumimoji="1" lang="ja-JP" altLang="en-US" smtClean="0"/>
              <a:t>2022/2/16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984EA-2A57-42FF-AC5D-E671FDCA06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11270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A24C0-986E-4E0C-995C-D7A500CF94C5}" type="datetimeFigureOut">
              <a:rPr kumimoji="1" lang="ja-JP" altLang="en-US" smtClean="0"/>
              <a:t>2022/2/16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984EA-2A57-42FF-AC5D-E671FDCA06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422024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A24C0-986E-4E0C-995C-D7A500CF94C5}" type="datetimeFigureOut">
              <a:rPr kumimoji="1" lang="ja-JP" altLang="en-US" smtClean="0"/>
              <a:t>2022/2/16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984EA-2A57-42FF-AC5D-E671FDCA06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194780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A24C0-986E-4E0C-995C-D7A500CF94C5}" type="datetimeFigureOut">
              <a:rPr kumimoji="1" lang="ja-JP" altLang="en-US" smtClean="0"/>
              <a:t>2022/2/16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5984EA-2A57-42FF-AC5D-E671FDCA06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41458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5A24C0-986E-4E0C-995C-D7A500CF94C5}" type="datetimeFigureOut">
              <a:rPr kumimoji="1" lang="ja-JP" altLang="en-US" smtClean="0"/>
              <a:t>2022/2/16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5984EA-2A57-42FF-AC5D-E671FDCA06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381685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1519237"/>
          </a:xfrm>
        </p:spPr>
        <p:txBody>
          <a:bodyPr/>
          <a:lstStyle/>
          <a:p>
            <a:r>
              <a:rPr kumimoji="1" lang="en-US" altLang="ja-JP" dirty="0"/>
              <a:t>Python</a:t>
            </a:r>
            <a:r>
              <a:rPr kumimoji="1" lang="ja-JP" altLang="en-US" dirty="0"/>
              <a:t>ビデオ教材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3413760" y="4165600"/>
            <a:ext cx="6912864" cy="629920"/>
          </a:xfrm>
        </p:spPr>
        <p:txBody>
          <a:bodyPr>
            <a:normAutofit/>
          </a:bodyPr>
          <a:lstStyle/>
          <a:p>
            <a:r>
              <a:rPr lang="ja-JP" altLang="en-US" sz="3200" dirty="0"/>
              <a:t>ｐｙ０８０：俵杉算（</a:t>
            </a:r>
            <a:r>
              <a:rPr lang="en-US" altLang="ja-JP" sz="3200" dirty="0"/>
              <a:t>while</a:t>
            </a:r>
            <a:r>
              <a:rPr lang="ja-JP" altLang="en-US" sz="3200" dirty="0"/>
              <a:t>版）</a:t>
            </a:r>
            <a:endParaRPr kumimoji="1" lang="ja-JP" altLang="en-US" sz="3200" dirty="0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1200" y="3340204"/>
            <a:ext cx="3116580" cy="29031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57353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721244" y="549865"/>
            <a:ext cx="10800196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800" dirty="0"/>
              <a:t>〔</a:t>
            </a:r>
            <a:r>
              <a:rPr lang="ja-JP" altLang="en-US" sz="2800" dirty="0"/>
              <a:t>タイトル</a:t>
            </a:r>
            <a:r>
              <a:rPr lang="en-US" altLang="ja-JP" sz="2800" dirty="0"/>
              <a:t>〕</a:t>
            </a:r>
            <a:r>
              <a:rPr lang="ja-JP" altLang="en-US" sz="2800" dirty="0"/>
              <a:t>俵杉算（</a:t>
            </a:r>
            <a:r>
              <a:rPr lang="en-US" altLang="ja-JP" sz="2800" dirty="0"/>
              <a:t>while</a:t>
            </a:r>
            <a:r>
              <a:rPr lang="ja-JP" altLang="en-US" sz="2800" dirty="0"/>
              <a:t>版）</a:t>
            </a:r>
            <a:endParaRPr lang="en-US" altLang="ja-JP" sz="2800" dirty="0"/>
          </a:p>
          <a:p>
            <a:endParaRPr lang="en-US" altLang="ja-JP" sz="2800" dirty="0"/>
          </a:p>
          <a:p>
            <a:r>
              <a:rPr lang="en-US" altLang="ja-JP" sz="2800" dirty="0"/>
              <a:t>〔</a:t>
            </a:r>
            <a:r>
              <a:rPr lang="ja-JP" altLang="en-US" sz="2800" dirty="0"/>
              <a:t>問題</a:t>
            </a:r>
            <a:r>
              <a:rPr lang="en-US" altLang="ja-JP" sz="2800" dirty="0"/>
              <a:t>〕</a:t>
            </a:r>
          </a:p>
          <a:p>
            <a:r>
              <a:rPr lang="ja-JP" altLang="en-US" sz="2800" dirty="0"/>
              <a:t>　俵杉算の問題を</a:t>
            </a:r>
            <a:r>
              <a:rPr lang="en-US" altLang="ja-JP" sz="2800" dirty="0"/>
              <a:t>while</a:t>
            </a:r>
            <a:r>
              <a:rPr lang="ja-JP" altLang="en-US" sz="2800" dirty="0"/>
              <a:t>文を使って求めるプログ</a:t>
            </a:r>
            <a:endParaRPr lang="en-US" altLang="ja-JP" sz="2800" dirty="0"/>
          </a:p>
          <a:p>
            <a:r>
              <a:rPr lang="ja-JP" altLang="en-US" sz="2800" dirty="0"/>
              <a:t>ラムを作成してください。</a:t>
            </a:r>
            <a:br>
              <a:rPr lang="ja-JP" altLang="en-US" sz="2800" dirty="0"/>
            </a:br>
            <a:endParaRPr lang="en-US" altLang="ja-JP" sz="2800" dirty="0"/>
          </a:p>
          <a:p>
            <a:r>
              <a:rPr lang="en-US" altLang="ja-JP" sz="2800" dirty="0"/>
              <a:t>〔</a:t>
            </a:r>
            <a:r>
              <a:rPr lang="ja-JP" altLang="en-US" sz="2800" dirty="0"/>
              <a:t>実行結果</a:t>
            </a:r>
            <a:r>
              <a:rPr lang="en-US" altLang="ja-JP" sz="2800" dirty="0"/>
              <a:t>〕</a:t>
            </a:r>
            <a:br>
              <a:rPr lang="en-US" altLang="ja-JP" sz="2800" dirty="0"/>
            </a:br>
            <a:r>
              <a:rPr lang="ja-JP" altLang="en-US" sz="2800" dirty="0"/>
              <a:t>一番下は何俵？</a:t>
            </a:r>
            <a:r>
              <a:rPr lang="en-US" altLang="ja-JP" sz="2800" dirty="0"/>
              <a:t>13</a:t>
            </a:r>
          </a:p>
          <a:p>
            <a:r>
              <a:rPr lang="ja-JP" altLang="en-US" sz="2800" dirty="0"/>
              <a:t>全部で</a:t>
            </a:r>
            <a:r>
              <a:rPr lang="en-US" altLang="ja-JP" sz="2800" dirty="0"/>
              <a:t>91</a:t>
            </a:r>
            <a:r>
              <a:rPr lang="ja-JP" altLang="en-US" sz="2800" dirty="0"/>
              <a:t>俵也</a:t>
            </a:r>
          </a:p>
          <a:p>
            <a:endParaRPr lang="en-US" altLang="ja-JP" sz="2800" dirty="0"/>
          </a:p>
          <a:p>
            <a:r>
              <a:rPr lang="en-US" altLang="ja-JP" sz="2800" dirty="0"/>
              <a:t>〔</a:t>
            </a:r>
            <a:r>
              <a:rPr lang="ja-JP" altLang="en-US" sz="2800" dirty="0"/>
              <a:t>ねらい</a:t>
            </a:r>
            <a:r>
              <a:rPr lang="en-US" altLang="ja-JP" sz="2800" dirty="0"/>
              <a:t>〕</a:t>
            </a:r>
          </a:p>
          <a:p>
            <a:r>
              <a:rPr lang="ja-JP" altLang="en-US" sz="2800" dirty="0"/>
              <a:t>　繰り返しの条件、デバッグ対応について理解します。</a:t>
            </a:r>
            <a:endParaRPr lang="en-US" altLang="ja-JP" sz="2800" dirty="0">
              <a:solidFill>
                <a:srgbClr val="C00000"/>
              </a:solidFill>
            </a:endParaRPr>
          </a:p>
        </p:txBody>
      </p:sp>
      <p:pic>
        <p:nvPicPr>
          <p:cNvPr id="1026" name="Picture 2" descr="http://epro.fun/epro/wp-content/uploads/2020/03/%E4%BF%B5%E6%9D%89%E3%82%A4%E3%83%A9%E3%82%B9%E3%83%88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28887" y="549865"/>
            <a:ext cx="2352675" cy="21050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602416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876692" y="650449"/>
            <a:ext cx="10492033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/>
              <a:t>実行結果は</a:t>
            </a:r>
            <a:r>
              <a:rPr lang="en-US" altLang="ja-JP" dirty="0"/>
              <a:t>py070</a:t>
            </a:r>
            <a:r>
              <a:rPr lang="ja-JP" altLang="en-US" dirty="0"/>
              <a:t>と同じです。</a:t>
            </a:r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6692" y="1212391"/>
            <a:ext cx="8506800" cy="45812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62711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521208" y="539496"/>
            <a:ext cx="11128925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b="1" dirty="0"/>
              <a:t>＜</a:t>
            </a:r>
            <a:r>
              <a:rPr kumimoji="1" lang="en-US" altLang="ja-JP" b="1" dirty="0"/>
              <a:t>Python</a:t>
            </a:r>
            <a:r>
              <a:rPr kumimoji="1" lang="ja-JP" altLang="en-US" b="1" dirty="0"/>
              <a:t>によるプログラミング＞</a:t>
            </a:r>
            <a:endParaRPr kumimoji="1" lang="en-US" altLang="ja-JP" b="1" dirty="0"/>
          </a:p>
          <a:p>
            <a:endParaRPr lang="en-US" altLang="ja-JP" dirty="0"/>
          </a:p>
          <a:p>
            <a:r>
              <a:rPr kumimoji="1" lang="ja-JP" altLang="en-US" dirty="0"/>
              <a:t>では、このような処理をプログラムにしていきましょう。</a:t>
            </a:r>
            <a:endParaRPr kumimoji="1" lang="en-US" altLang="ja-JP" dirty="0"/>
          </a:p>
          <a:p>
            <a:endParaRPr lang="en-US" altLang="ja-JP" dirty="0"/>
          </a:p>
          <a:p>
            <a:r>
              <a:rPr lang="ja-JP" altLang="en-US" dirty="0"/>
              <a:t>このプログラムでは、使う変数は２つです。変数「</a:t>
            </a:r>
            <a:r>
              <a:rPr lang="en-US" altLang="ja-JP" dirty="0"/>
              <a:t>n</a:t>
            </a:r>
            <a:r>
              <a:rPr lang="ja-JP" altLang="en-US" dirty="0"/>
              <a:t>」は、俵の一段ごとの数を順に入れて変化させるために使います。最初は、繰り返し処理の開始値になります。変数「</a:t>
            </a:r>
            <a:r>
              <a:rPr lang="en-US" altLang="ja-JP" dirty="0"/>
              <a:t>t</a:t>
            </a:r>
            <a:r>
              <a:rPr lang="ja-JP" altLang="en-US" dirty="0"/>
              <a:t>」は、俵の総数を求めて入れるために使います。</a:t>
            </a:r>
            <a:endParaRPr lang="en-US" altLang="ja-JP" dirty="0"/>
          </a:p>
          <a:p>
            <a:endParaRPr lang="en-US" altLang="ja-JP" dirty="0"/>
          </a:p>
          <a:p>
            <a:r>
              <a:rPr lang="ja-JP" altLang="en-US" dirty="0"/>
              <a:t>まず、一番下が何俵かをキーボードから読み込んで変数「ｎ」に代入します。そのためには、次のように書きます。</a:t>
            </a:r>
            <a:endParaRPr lang="en-US" altLang="ja-JP" dirty="0"/>
          </a:p>
          <a:p>
            <a:endParaRPr lang="en-US" altLang="ja-JP" dirty="0"/>
          </a:p>
          <a:p>
            <a:r>
              <a:rPr lang="en-US" altLang="ja-JP" dirty="0">
                <a:solidFill>
                  <a:srgbClr val="C00000"/>
                </a:solidFill>
              </a:rPr>
              <a:t>n = </a:t>
            </a:r>
            <a:r>
              <a:rPr lang="en-US" altLang="ja-JP" dirty="0" err="1">
                <a:solidFill>
                  <a:srgbClr val="C00000"/>
                </a:solidFill>
              </a:rPr>
              <a:t>int</a:t>
            </a:r>
            <a:r>
              <a:rPr lang="en-US" altLang="ja-JP" dirty="0">
                <a:solidFill>
                  <a:srgbClr val="C00000"/>
                </a:solidFill>
              </a:rPr>
              <a:t>(input("</a:t>
            </a:r>
            <a:r>
              <a:rPr lang="ja-JP" altLang="en-US" dirty="0">
                <a:solidFill>
                  <a:srgbClr val="C00000"/>
                </a:solidFill>
              </a:rPr>
              <a:t>一番下は何俵？</a:t>
            </a:r>
            <a:r>
              <a:rPr lang="en-US" altLang="ja-JP" dirty="0">
                <a:solidFill>
                  <a:srgbClr val="C00000"/>
                </a:solidFill>
              </a:rPr>
              <a:t>")) # </a:t>
            </a:r>
            <a:r>
              <a:rPr lang="ja-JP" altLang="en-US" dirty="0">
                <a:solidFill>
                  <a:srgbClr val="C00000"/>
                </a:solidFill>
              </a:rPr>
              <a:t>開始値</a:t>
            </a:r>
          </a:p>
          <a:p>
            <a:endParaRPr lang="en-US" altLang="ja-JP" dirty="0"/>
          </a:p>
          <a:p>
            <a:r>
              <a:rPr lang="ja-JP" altLang="en-US" dirty="0"/>
              <a:t>次に俵の総数を、はじめは</a:t>
            </a:r>
            <a:r>
              <a:rPr lang="en-US" altLang="ja-JP" dirty="0"/>
              <a:t>0</a:t>
            </a:r>
            <a:r>
              <a:rPr lang="ja-JP" altLang="en-US" dirty="0"/>
              <a:t>であるとします。</a:t>
            </a:r>
            <a:endParaRPr lang="en-US" altLang="ja-JP" dirty="0"/>
          </a:p>
          <a:p>
            <a:endParaRPr lang="en-US" altLang="ja-JP" dirty="0"/>
          </a:p>
          <a:p>
            <a:r>
              <a:rPr lang="en-US" altLang="ja-JP" dirty="0">
                <a:solidFill>
                  <a:srgbClr val="C00000"/>
                </a:solidFill>
              </a:rPr>
              <a:t>t = 0</a:t>
            </a:r>
            <a:endParaRPr lang="ja-JP" altLang="en-US" dirty="0">
              <a:solidFill>
                <a:srgbClr val="C00000"/>
              </a:solidFill>
            </a:endParaRPr>
          </a:p>
          <a:p>
            <a:endParaRPr lang="en-US" altLang="ja-JP" dirty="0"/>
          </a:p>
          <a:p>
            <a:r>
              <a:rPr lang="ja-JP" altLang="en-US" dirty="0"/>
              <a:t>繰り返し処理は、</a:t>
            </a:r>
            <a:r>
              <a:rPr lang="en-US" altLang="ja-JP" dirty="0"/>
              <a:t>for</a:t>
            </a:r>
            <a:r>
              <a:rPr lang="ja-JP" altLang="en-US" dirty="0"/>
              <a:t>文でも</a:t>
            </a:r>
            <a:r>
              <a:rPr lang="en-US" altLang="ja-JP" dirty="0"/>
              <a:t>while</a:t>
            </a:r>
            <a:r>
              <a:rPr lang="ja-JP" altLang="en-US" dirty="0"/>
              <a:t>文でも同様に実現できます。おもには、</a:t>
            </a:r>
            <a:r>
              <a:rPr lang="en-US" altLang="ja-JP" dirty="0"/>
              <a:t>for</a:t>
            </a:r>
            <a:r>
              <a:rPr lang="ja-JP" altLang="en-US" dirty="0"/>
              <a:t>文の場合は回数が定まっている場合に、</a:t>
            </a:r>
            <a:r>
              <a:rPr lang="en-US" altLang="ja-JP" dirty="0"/>
              <a:t>while</a:t>
            </a:r>
            <a:r>
              <a:rPr lang="ja-JP" altLang="en-US" dirty="0"/>
              <a:t>文はそうでない場合に使われる傾向にあります。</a:t>
            </a:r>
            <a:endParaRPr lang="en-US" altLang="ja-JP" dirty="0"/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1045755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テキスト ボックス 1"/>
          <p:cNvSpPr txBox="1"/>
          <p:nvPr/>
        </p:nvSpPr>
        <p:spPr>
          <a:xfrm>
            <a:off x="521208" y="539496"/>
            <a:ext cx="11128925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/>
              <a:t>while</a:t>
            </a:r>
            <a:r>
              <a:rPr lang="ja-JP" altLang="en-US" dirty="0"/>
              <a:t>文は、指定した条件が成り立つ間繰り返します。したがって、「繰り返し条件」を指定する命令といえます。しかし、これは裏返せば条件が成り立たなくなったら終わるので、「終了条件」</a:t>
            </a:r>
            <a:r>
              <a:rPr lang="ja-JP" altLang="en-US"/>
              <a:t>を指定する</a:t>
            </a:r>
            <a:r>
              <a:rPr lang="ja-JP" altLang="en-US" dirty="0"/>
              <a:t>とも考えられます。</a:t>
            </a:r>
            <a:r>
              <a:rPr lang="en-US" altLang="ja-JP" dirty="0"/>
              <a:t>while</a:t>
            </a:r>
            <a:r>
              <a:rPr lang="ja-JP" altLang="en-US" dirty="0"/>
              <a:t>文も</a:t>
            </a:r>
            <a:r>
              <a:rPr lang="en-US" altLang="ja-JP" dirty="0"/>
              <a:t>for</a:t>
            </a:r>
            <a:r>
              <a:rPr lang="ja-JP" altLang="en-US" dirty="0"/>
              <a:t>文と同様に、次の行以降の字下げをされた範囲を繰り返します。</a:t>
            </a:r>
            <a:endParaRPr lang="en-US" altLang="ja-JP" dirty="0"/>
          </a:p>
          <a:p>
            <a:endParaRPr lang="en-US" altLang="ja-JP" dirty="0"/>
          </a:p>
          <a:p>
            <a:r>
              <a:rPr lang="en-US" altLang="ja-JP" dirty="0">
                <a:solidFill>
                  <a:srgbClr val="C00000"/>
                </a:solidFill>
              </a:rPr>
              <a:t>while n &gt; 0: # </a:t>
            </a:r>
            <a:r>
              <a:rPr lang="ja-JP" altLang="en-US" dirty="0">
                <a:solidFill>
                  <a:srgbClr val="C00000"/>
                </a:solidFill>
              </a:rPr>
              <a:t>繰り返し条件（裏返せば終了条件）</a:t>
            </a:r>
          </a:p>
          <a:p>
            <a:endParaRPr lang="en-US" altLang="ja-JP" dirty="0"/>
          </a:p>
          <a:p>
            <a:r>
              <a:rPr lang="ja-JP" altLang="en-US" dirty="0"/>
              <a:t>次の２行は、字下げされているので、繰り返される命令です。</a:t>
            </a:r>
            <a:r>
              <a:rPr lang="en-US" altLang="ja-JP" dirty="0"/>
              <a:t>1</a:t>
            </a:r>
            <a:r>
              <a:rPr lang="ja-JP" altLang="en-US" dirty="0"/>
              <a:t>行目は「俵の総数←俵の総数</a:t>
            </a:r>
            <a:r>
              <a:rPr lang="en-US" altLang="ja-JP" dirty="0"/>
              <a:t>+</a:t>
            </a:r>
            <a:r>
              <a:rPr lang="ja-JP" altLang="en-US" dirty="0"/>
              <a:t>段ごとの数」という働きをします。</a:t>
            </a:r>
            <a:r>
              <a:rPr lang="en-US" altLang="ja-JP" dirty="0"/>
              <a:t>2</a:t>
            </a:r>
            <a:r>
              <a:rPr lang="ja-JP" altLang="en-US" dirty="0"/>
              <a:t>行目は、段ごとに俵の数を１ずつ減らす働きをします。</a:t>
            </a:r>
            <a:endParaRPr lang="en-US" altLang="ja-JP" dirty="0"/>
          </a:p>
          <a:p>
            <a:endParaRPr lang="en-US" altLang="ja-JP" dirty="0"/>
          </a:p>
          <a:p>
            <a:r>
              <a:rPr lang="en-US" altLang="ja-JP" dirty="0"/>
              <a:t>	</a:t>
            </a:r>
            <a:r>
              <a:rPr lang="en-US" altLang="ja-JP" dirty="0">
                <a:solidFill>
                  <a:srgbClr val="C00000"/>
                </a:solidFill>
              </a:rPr>
              <a:t>t = t + n</a:t>
            </a:r>
          </a:p>
          <a:p>
            <a:r>
              <a:rPr lang="en-US" altLang="ja-JP" dirty="0">
                <a:solidFill>
                  <a:srgbClr val="C00000"/>
                </a:solidFill>
              </a:rPr>
              <a:t>	n = n - 1 # </a:t>
            </a:r>
            <a:r>
              <a:rPr lang="ja-JP" altLang="en-US" dirty="0">
                <a:solidFill>
                  <a:srgbClr val="C00000"/>
                </a:solidFill>
              </a:rPr>
              <a:t>増分（減分）</a:t>
            </a:r>
          </a:p>
          <a:p>
            <a:endParaRPr lang="en-US" altLang="ja-JP" dirty="0"/>
          </a:p>
          <a:p>
            <a:r>
              <a:rPr lang="ja-JP" altLang="en-US" dirty="0"/>
              <a:t>繰り返し処理が終わったら、次のようなコードで、「全部で○○俵也」のように表示して、プログラムを終了します。</a:t>
            </a:r>
            <a:endParaRPr lang="en-US" altLang="ja-JP" dirty="0"/>
          </a:p>
          <a:p>
            <a:endParaRPr lang="en-US" altLang="ja-JP" dirty="0"/>
          </a:p>
          <a:p>
            <a:r>
              <a:rPr lang="en-US" altLang="ja-JP" dirty="0">
                <a:solidFill>
                  <a:srgbClr val="C00000"/>
                </a:solidFill>
              </a:rPr>
              <a:t>print("</a:t>
            </a:r>
            <a:r>
              <a:rPr lang="ja-JP" altLang="en-US" dirty="0">
                <a:solidFill>
                  <a:srgbClr val="C00000"/>
                </a:solidFill>
              </a:rPr>
              <a:t>全部で</a:t>
            </a:r>
            <a:r>
              <a:rPr lang="en-US" altLang="ja-JP" dirty="0">
                <a:solidFill>
                  <a:srgbClr val="C00000"/>
                </a:solidFill>
              </a:rPr>
              <a:t>" + </a:t>
            </a:r>
            <a:r>
              <a:rPr lang="en-US" altLang="ja-JP" dirty="0" err="1">
                <a:solidFill>
                  <a:srgbClr val="C00000"/>
                </a:solidFill>
              </a:rPr>
              <a:t>str</a:t>
            </a:r>
            <a:r>
              <a:rPr lang="en-US" altLang="ja-JP" dirty="0">
                <a:solidFill>
                  <a:srgbClr val="C00000"/>
                </a:solidFill>
              </a:rPr>
              <a:t>(t) + "</a:t>
            </a:r>
            <a:r>
              <a:rPr lang="ja-JP" altLang="en-US" dirty="0">
                <a:solidFill>
                  <a:srgbClr val="C00000"/>
                </a:solidFill>
              </a:rPr>
              <a:t>俵也</a:t>
            </a:r>
            <a:r>
              <a:rPr lang="en-US" altLang="ja-JP" dirty="0">
                <a:solidFill>
                  <a:srgbClr val="C00000"/>
                </a:solidFill>
              </a:rPr>
              <a:t>")</a:t>
            </a:r>
          </a:p>
          <a:p>
            <a:endParaRPr lang="en-US" altLang="ja-JP" dirty="0"/>
          </a:p>
        </p:txBody>
      </p:sp>
    </p:spTree>
    <p:extLst>
      <p:ext uri="{BB962C8B-B14F-4D97-AF65-F5344CB8AC3E}">
        <p14:creationId xmlns:p14="http://schemas.microsoft.com/office/powerpoint/2010/main" val="199637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353303" y="226814"/>
            <a:ext cx="687880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ja-JP" altLang="en-US" dirty="0"/>
              <a:t>プログラムをエディタに入力した様子は次のようになります。</a:t>
            </a:r>
          </a:p>
        </p:txBody>
      </p:sp>
      <p:pic>
        <p:nvPicPr>
          <p:cNvPr id="4" name="図 3">
            <a:extLst>
              <a:ext uri="{FF2B5EF4-FFF2-40B4-BE49-F238E27FC236}">
                <a16:creationId xmlns:a16="http://schemas.microsoft.com/office/drawing/2014/main" id="{1723BF64-5529-4985-AC72-0C43498F9A4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64581" y="778855"/>
            <a:ext cx="7462837" cy="55003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99583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311</TotalTime>
  <Words>475</Words>
  <Application>Microsoft Office PowerPoint</Application>
  <PresentationFormat>ワイド画面</PresentationFormat>
  <Paragraphs>57</Paragraphs>
  <Slides>6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6</vt:i4>
      </vt:variant>
    </vt:vector>
  </HeadingPairs>
  <TitlesOfParts>
    <vt:vector size="10" baseType="lpstr">
      <vt:lpstr>游ゴシック</vt:lpstr>
      <vt:lpstr>游ゴシック Light</vt:lpstr>
      <vt:lpstr>Arial</vt:lpstr>
      <vt:lpstr>Office テーマ</vt:lpstr>
      <vt:lpstr>Pythonビデオ教材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uchida</dc:creator>
  <cp:lastModifiedBy>内田保雄</cp:lastModifiedBy>
  <cp:revision>44</cp:revision>
  <dcterms:created xsi:type="dcterms:W3CDTF">2020-02-27T05:27:02Z</dcterms:created>
  <dcterms:modified xsi:type="dcterms:W3CDTF">2022-02-16T04:53:05Z</dcterms:modified>
</cp:coreProperties>
</file>