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8" r:id="rId4"/>
    <p:sldId id="267" r:id="rId5"/>
    <p:sldId id="270" r:id="rId6"/>
    <p:sldId id="272" r:id="rId7"/>
    <p:sldId id="273" r:id="rId8"/>
    <p:sldId id="271" r:id="rId9"/>
    <p:sldId id="268" r:id="rId10"/>
    <p:sldId id="264" r:id="rId11"/>
    <p:sldId id="274" r:id="rId12"/>
    <p:sldId id="266"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91" y="2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3904594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305268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87298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2708075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397845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167526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276955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240112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124220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181947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5A24C0-986E-4E0C-995C-D7A500CF94C5}" type="datetimeFigureOut">
              <a:rPr kumimoji="1" lang="ja-JP" altLang="en-US" smtClean="0"/>
              <a:t>2022/2/17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234145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A24C0-986E-4E0C-995C-D7A500CF94C5}" type="datetimeFigureOut">
              <a:rPr kumimoji="1" lang="ja-JP" altLang="en-US" smtClean="0"/>
              <a:t>2022/2/17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984EA-2A57-42FF-AC5D-E671FDCA0607}" type="slidenum">
              <a:rPr kumimoji="1" lang="ja-JP" altLang="en-US" smtClean="0"/>
              <a:t>‹#›</a:t>
            </a:fld>
            <a:endParaRPr kumimoji="1" lang="ja-JP" altLang="en-US"/>
          </a:p>
        </p:txBody>
      </p:sp>
    </p:spTree>
    <p:extLst>
      <p:ext uri="{BB962C8B-B14F-4D97-AF65-F5344CB8AC3E}">
        <p14:creationId xmlns:p14="http://schemas.microsoft.com/office/powerpoint/2010/main" val="3838168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1519237"/>
          </a:xfrm>
        </p:spPr>
        <p:txBody>
          <a:bodyPr/>
          <a:lstStyle/>
          <a:p>
            <a:r>
              <a:rPr kumimoji="1" lang="en-US" altLang="ja-JP" dirty="0"/>
              <a:t>Python</a:t>
            </a:r>
            <a:r>
              <a:rPr kumimoji="1" lang="ja-JP" altLang="en-US" dirty="0"/>
              <a:t>ビデオ教材</a:t>
            </a:r>
          </a:p>
        </p:txBody>
      </p:sp>
      <p:sp>
        <p:nvSpPr>
          <p:cNvPr id="3" name="サブタイトル 2"/>
          <p:cNvSpPr>
            <a:spLocks noGrp="1"/>
          </p:cNvSpPr>
          <p:nvPr>
            <p:ph type="subTitle" idx="1"/>
          </p:nvPr>
        </p:nvSpPr>
        <p:spPr>
          <a:xfrm>
            <a:off x="2950464" y="4181856"/>
            <a:ext cx="5900928" cy="424732"/>
          </a:xfrm>
        </p:spPr>
        <p:txBody>
          <a:bodyPr lIns="0" rIns="0">
            <a:normAutofit/>
          </a:bodyPr>
          <a:lstStyle/>
          <a:p>
            <a:r>
              <a:rPr lang="ja-JP" altLang="en-US" dirty="0"/>
              <a:t>ｐｙ１２０：交通信号機</a:t>
            </a:r>
            <a:endParaRPr kumimoji="1" lang="ja-JP" altLang="en-US" dirty="0"/>
          </a:p>
        </p:txBody>
      </p:sp>
      <p:pic>
        <p:nvPicPr>
          <p:cNvPr id="4" name="図 3"/>
          <p:cNvPicPr>
            <a:picLocks noChangeAspect="1"/>
          </p:cNvPicPr>
          <p:nvPr/>
        </p:nvPicPr>
        <p:blipFill>
          <a:blip r:embed="rId2"/>
          <a:stretch>
            <a:fillRect/>
          </a:stretch>
        </p:blipFill>
        <p:spPr>
          <a:xfrm>
            <a:off x="711200" y="3340204"/>
            <a:ext cx="3116580" cy="2903116"/>
          </a:xfrm>
          <a:prstGeom prst="rect">
            <a:avLst/>
          </a:prstGeom>
        </p:spPr>
      </p:pic>
    </p:spTree>
    <p:extLst>
      <p:ext uri="{BB962C8B-B14F-4D97-AF65-F5344CB8AC3E}">
        <p14:creationId xmlns:p14="http://schemas.microsoft.com/office/powerpoint/2010/main" val="3385735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0520" y="307848"/>
            <a:ext cx="11128925" cy="5078313"/>
          </a:xfrm>
          <a:prstGeom prst="rect">
            <a:avLst/>
          </a:prstGeom>
          <a:noFill/>
        </p:spPr>
        <p:txBody>
          <a:bodyPr wrap="square" rtlCol="0">
            <a:spAutoFit/>
          </a:bodyPr>
          <a:lstStyle/>
          <a:p>
            <a:r>
              <a:rPr lang="ja-JP" altLang="en-US" dirty="0"/>
              <a:t>もし秒の値が</a:t>
            </a:r>
            <a:r>
              <a:rPr lang="en-US" altLang="ja-JP" dirty="0"/>
              <a:t>20</a:t>
            </a:r>
            <a:r>
              <a:rPr lang="ja-JP" altLang="en-US" dirty="0"/>
              <a:t>未満（</a:t>
            </a:r>
            <a:r>
              <a:rPr lang="en-US" altLang="ja-JP" dirty="0"/>
              <a:t>19</a:t>
            </a:r>
            <a:r>
              <a:rPr lang="ja-JP" altLang="en-US" dirty="0"/>
              <a:t>以下）であれば「</a:t>
            </a:r>
            <a:r>
              <a:rPr lang="en-US" altLang="ja-JP" dirty="0"/>
              <a:t>G--</a:t>
            </a:r>
            <a:r>
              <a:rPr lang="ja-JP" altLang="en-US" dirty="0"/>
              <a:t>」と表示します。</a:t>
            </a:r>
            <a:endParaRPr lang="en-US" altLang="ja-JP" dirty="0"/>
          </a:p>
          <a:p>
            <a:endParaRPr lang="en-US" altLang="ja-JP" dirty="0"/>
          </a:p>
          <a:p>
            <a:r>
              <a:rPr lang="en-US" altLang="ja-JP" dirty="0">
                <a:solidFill>
                  <a:srgbClr val="C00000"/>
                </a:solidFill>
              </a:rPr>
              <a:t>	if (s &lt; 20):</a:t>
            </a:r>
          </a:p>
          <a:p>
            <a:r>
              <a:rPr lang="en-US" altLang="ja-JP" dirty="0">
                <a:solidFill>
                  <a:srgbClr val="C00000"/>
                </a:solidFill>
              </a:rPr>
              <a:t>		print("G--")</a:t>
            </a:r>
          </a:p>
          <a:p>
            <a:endParaRPr lang="en-US" altLang="ja-JP" dirty="0"/>
          </a:p>
          <a:p>
            <a:r>
              <a:rPr lang="ja-JP" altLang="en-US" dirty="0"/>
              <a:t>そうでなく、もし秒の値が</a:t>
            </a:r>
            <a:r>
              <a:rPr lang="en-US" altLang="ja-JP" dirty="0"/>
              <a:t>25</a:t>
            </a:r>
            <a:r>
              <a:rPr lang="ja-JP" altLang="en-US" dirty="0"/>
              <a:t>以上（</a:t>
            </a:r>
            <a:r>
              <a:rPr lang="en-US" altLang="ja-JP" dirty="0"/>
              <a:t>24</a:t>
            </a:r>
            <a:r>
              <a:rPr lang="ja-JP" altLang="en-US" dirty="0"/>
              <a:t>を超える）であれば、「</a:t>
            </a:r>
            <a:r>
              <a:rPr lang="en-US" altLang="ja-JP" dirty="0"/>
              <a:t>--R</a:t>
            </a:r>
            <a:r>
              <a:rPr lang="ja-JP" altLang="en-US" dirty="0"/>
              <a:t>」と表示します。</a:t>
            </a:r>
            <a:endParaRPr lang="en-US" altLang="ja-JP" dirty="0"/>
          </a:p>
          <a:p>
            <a:endParaRPr lang="en-US" altLang="ja-JP" dirty="0"/>
          </a:p>
          <a:p>
            <a:r>
              <a:rPr lang="pt-BR" altLang="ja-JP" dirty="0"/>
              <a:t>	</a:t>
            </a:r>
            <a:r>
              <a:rPr lang="pt-BR" altLang="ja-JP" dirty="0">
                <a:solidFill>
                  <a:srgbClr val="C00000"/>
                </a:solidFill>
              </a:rPr>
              <a:t>elif (s &gt;= 25):</a:t>
            </a:r>
          </a:p>
          <a:p>
            <a:r>
              <a:rPr lang="pt-BR" altLang="ja-JP" dirty="0">
                <a:solidFill>
                  <a:srgbClr val="C00000"/>
                </a:solidFill>
              </a:rPr>
              <a:t>		print("--R")</a:t>
            </a:r>
            <a:endParaRPr lang="en-US" altLang="ja-JP" dirty="0">
              <a:solidFill>
                <a:srgbClr val="C00000"/>
              </a:solidFill>
            </a:endParaRPr>
          </a:p>
          <a:p>
            <a:endParaRPr lang="en-US" altLang="ja-JP" dirty="0"/>
          </a:p>
          <a:p>
            <a:r>
              <a:rPr lang="ja-JP" altLang="en-US" dirty="0"/>
              <a:t>そうでなければ、「</a:t>
            </a:r>
            <a:r>
              <a:rPr lang="en-US" altLang="ja-JP" dirty="0"/>
              <a:t>-A-</a:t>
            </a:r>
            <a:r>
              <a:rPr lang="ja-JP" altLang="en-US" dirty="0"/>
              <a:t>」と表示します。</a:t>
            </a:r>
            <a:endParaRPr lang="en-US" altLang="ja-JP" dirty="0"/>
          </a:p>
          <a:p>
            <a:endParaRPr lang="en-US" altLang="ja-JP" dirty="0"/>
          </a:p>
          <a:p>
            <a:r>
              <a:rPr lang="en-US" altLang="ja-JP" dirty="0"/>
              <a:t>	</a:t>
            </a:r>
            <a:r>
              <a:rPr lang="en-US" altLang="ja-JP" dirty="0">
                <a:solidFill>
                  <a:srgbClr val="C00000"/>
                </a:solidFill>
              </a:rPr>
              <a:t>else:</a:t>
            </a:r>
          </a:p>
          <a:p>
            <a:r>
              <a:rPr lang="en-US" altLang="ja-JP" dirty="0">
                <a:solidFill>
                  <a:srgbClr val="C00000"/>
                </a:solidFill>
              </a:rPr>
              <a:t>		print("-A-")</a:t>
            </a:r>
          </a:p>
          <a:p>
            <a:endParaRPr lang="en-US" altLang="ja-JP" dirty="0"/>
          </a:p>
          <a:p>
            <a:r>
              <a:rPr lang="ja-JP" altLang="en-US" dirty="0"/>
              <a:t>秒の値に</a:t>
            </a:r>
            <a:r>
              <a:rPr lang="en-US" altLang="ja-JP" dirty="0"/>
              <a:t>1</a:t>
            </a:r>
            <a:r>
              <a:rPr lang="ja-JP" altLang="en-US" dirty="0"/>
              <a:t>を足します。</a:t>
            </a:r>
            <a:endParaRPr lang="en-US" altLang="ja-JP" dirty="0"/>
          </a:p>
          <a:p>
            <a:endParaRPr lang="en-US" altLang="ja-JP" dirty="0"/>
          </a:p>
          <a:p>
            <a:r>
              <a:rPr lang="en-US" altLang="ja-JP" dirty="0">
                <a:solidFill>
                  <a:srgbClr val="C00000"/>
                </a:solidFill>
              </a:rPr>
              <a:t>	s = s + 1</a:t>
            </a:r>
            <a:endParaRPr lang="en-US" altLang="ja-JP" dirty="0"/>
          </a:p>
        </p:txBody>
      </p:sp>
    </p:spTree>
    <p:extLst>
      <p:ext uri="{BB962C8B-B14F-4D97-AF65-F5344CB8AC3E}">
        <p14:creationId xmlns:p14="http://schemas.microsoft.com/office/powerpoint/2010/main" val="3104575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74904" y="368808"/>
            <a:ext cx="11128925" cy="3139321"/>
          </a:xfrm>
          <a:prstGeom prst="rect">
            <a:avLst/>
          </a:prstGeom>
          <a:noFill/>
        </p:spPr>
        <p:txBody>
          <a:bodyPr wrap="square" rtlCol="0">
            <a:spAutoFit/>
          </a:bodyPr>
          <a:lstStyle/>
          <a:p>
            <a:r>
              <a:rPr lang="ja-JP" altLang="en-US" dirty="0"/>
              <a:t>もし秒の値が</a:t>
            </a:r>
            <a:r>
              <a:rPr lang="en-US" altLang="ja-JP" dirty="0"/>
              <a:t>59</a:t>
            </a:r>
            <a:r>
              <a:rPr lang="ja-JP" altLang="en-US" dirty="0"/>
              <a:t>を超えたら（</a:t>
            </a:r>
            <a:r>
              <a:rPr lang="en-US" altLang="ja-JP" dirty="0"/>
              <a:t>60</a:t>
            </a:r>
            <a:r>
              <a:rPr lang="ja-JP" altLang="en-US" dirty="0"/>
              <a:t>になったら）、秒の値を</a:t>
            </a:r>
            <a:r>
              <a:rPr lang="en-US" altLang="ja-JP" dirty="0"/>
              <a:t>0</a:t>
            </a:r>
            <a:r>
              <a:rPr lang="ja-JP" altLang="en-US" dirty="0"/>
              <a:t>に戻します。</a:t>
            </a:r>
            <a:endParaRPr lang="en-US" altLang="ja-JP" dirty="0"/>
          </a:p>
          <a:p>
            <a:endParaRPr lang="en-US" altLang="ja-JP" dirty="0"/>
          </a:p>
          <a:p>
            <a:r>
              <a:rPr lang="en-US" altLang="ja-JP" dirty="0">
                <a:solidFill>
                  <a:srgbClr val="C00000"/>
                </a:solidFill>
              </a:rPr>
              <a:t>	if s &gt; 59:</a:t>
            </a:r>
          </a:p>
          <a:p>
            <a:r>
              <a:rPr lang="en-US" altLang="ja-JP" dirty="0">
                <a:solidFill>
                  <a:srgbClr val="C00000"/>
                </a:solidFill>
              </a:rPr>
              <a:t>		s = 0</a:t>
            </a:r>
          </a:p>
          <a:p>
            <a:endParaRPr lang="en-US" altLang="ja-JP" dirty="0"/>
          </a:p>
          <a:p>
            <a:r>
              <a:rPr lang="en-US" altLang="ja-JP" dirty="0"/>
              <a:t>1</a:t>
            </a:r>
            <a:r>
              <a:rPr lang="ja-JP" altLang="en-US" dirty="0"/>
              <a:t>秒間スリープします（実行を停止します）。</a:t>
            </a:r>
            <a:endParaRPr lang="en-US" altLang="ja-JP" dirty="0"/>
          </a:p>
          <a:p>
            <a:endParaRPr lang="en-US" altLang="ja-JP" dirty="0"/>
          </a:p>
          <a:p>
            <a:r>
              <a:rPr lang="en-US" altLang="ja-JP" dirty="0">
                <a:solidFill>
                  <a:srgbClr val="C00000"/>
                </a:solidFill>
              </a:rPr>
              <a:t>	</a:t>
            </a:r>
            <a:r>
              <a:rPr lang="en-US" altLang="ja-JP" dirty="0" err="1">
                <a:solidFill>
                  <a:srgbClr val="C00000"/>
                </a:solidFill>
              </a:rPr>
              <a:t>time.sleep</a:t>
            </a:r>
            <a:r>
              <a:rPr lang="en-US" altLang="ja-JP" dirty="0">
                <a:solidFill>
                  <a:srgbClr val="C00000"/>
                </a:solidFill>
              </a:rPr>
              <a:t>(1)</a:t>
            </a:r>
          </a:p>
          <a:p>
            <a:endParaRPr lang="en-US" altLang="ja-JP" dirty="0"/>
          </a:p>
          <a:p>
            <a:r>
              <a:rPr lang="ja-JP" altLang="en-US" dirty="0"/>
              <a:t>このように、インポートした関数を使うときには、関数名の前にモジュール名を書き、</a:t>
            </a:r>
            <a:r>
              <a:rPr lang="en-US" altLang="ja-JP" dirty="0"/>
              <a:t>.</a:t>
            </a:r>
            <a:r>
              <a:rPr lang="ja-JP" altLang="en-US" dirty="0"/>
              <a:t>（ピリオド）でつなぎます。</a:t>
            </a:r>
            <a:endParaRPr lang="en-US" altLang="ja-JP" dirty="0"/>
          </a:p>
        </p:txBody>
      </p:sp>
    </p:spTree>
    <p:extLst>
      <p:ext uri="{BB962C8B-B14F-4D97-AF65-F5344CB8AC3E}">
        <p14:creationId xmlns:p14="http://schemas.microsoft.com/office/powerpoint/2010/main" val="241616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53303" y="226814"/>
            <a:ext cx="6647974" cy="369332"/>
          </a:xfrm>
          <a:prstGeom prst="rect">
            <a:avLst/>
          </a:prstGeom>
        </p:spPr>
        <p:txBody>
          <a:bodyPr wrap="none">
            <a:spAutoFit/>
          </a:bodyPr>
          <a:lstStyle/>
          <a:p>
            <a:r>
              <a:rPr lang="ja-JP" altLang="en-US" dirty="0"/>
              <a:t>プログラムをエディタに入力した様子は次のようになります。</a:t>
            </a:r>
          </a:p>
        </p:txBody>
      </p:sp>
      <p:pic>
        <p:nvPicPr>
          <p:cNvPr id="5" name="図 4">
            <a:extLst>
              <a:ext uri="{FF2B5EF4-FFF2-40B4-BE49-F238E27FC236}">
                <a16:creationId xmlns:a16="http://schemas.microsoft.com/office/drawing/2014/main" id="{5EE59294-AFEA-45A2-AAEA-115F9FB2205B}"/>
              </a:ext>
            </a:extLst>
          </p:cNvPr>
          <p:cNvPicPr>
            <a:picLocks noChangeAspect="1"/>
          </p:cNvPicPr>
          <p:nvPr/>
        </p:nvPicPr>
        <p:blipFill>
          <a:blip r:embed="rId2"/>
          <a:stretch>
            <a:fillRect/>
          </a:stretch>
        </p:blipFill>
        <p:spPr>
          <a:xfrm>
            <a:off x="3227418" y="777383"/>
            <a:ext cx="5737164" cy="5853803"/>
          </a:xfrm>
          <a:prstGeom prst="rect">
            <a:avLst/>
          </a:prstGeom>
        </p:spPr>
      </p:pic>
    </p:spTree>
    <p:extLst>
      <p:ext uri="{BB962C8B-B14F-4D97-AF65-F5344CB8AC3E}">
        <p14:creationId xmlns:p14="http://schemas.microsoft.com/office/powerpoint/2010/main" val="281995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04252" y="354793"/>
            <a:ext cx="11312260" cy="5693866"/>
          </a:xfrm>
          <a:prstGeom prst="rect">
            <a:avLst/>
          </a:prstGeom>
          <a:noFill/>
        </p:spPr>
        <p:txBody>
          <a:bodyPr wrap="square" rtlCol="0">
            <a:spAutoFit/>
          </a:bodyPr>
          <a:lstStyle/>
          <a:p>
            <a:r>
              <a:rPr lang="en-US" altLang="ja-JP" sz="2800" dirty="0"/>
              <a:t>〔</a:t>
            </a:r>
            <a:r>
              <a:rPr lang="ja-JP" altLang="en-US" sz="2800" dirty="0"/>
              <a:t>タイトル</a:t>
            </a:r>
            <a:r>
              <a:rPr lang="en-US" altLang="ja-JP" sz="2800" dirty="0"/>
              <a:t>〕</a:t>
            </a:r>
            <a:r>
              <a:rPr lang="ja-JP" altLang="en-US" sz="2800" dirty="0"/>
              <a:t>交通信号機</a:t>
            </a:r>
            <a:endParaRPr lang="en-US" altLang="ja-JP" sz="2800" dirty="0"/>
          </a:p>
          <a:p>
            <a:endParaRPr lang="en-US" altLang="ja-JP" sz="2400" dirty="0"/>
          </a:p>
          <a:p>
            <a:r>
              <a:rPr lang="en-US" altLang="ja-JP" sz="2400" dirty="0"/>
              <a:t>〔</a:t>
            </a:r>
            <a:r>
              <a:rPr lang="ja-JP" altLang="en-US" sz="2400" dirty="0"/>
              <a:t>問題</a:t>
            </a:r>
            <a:r>
              <a:rPr lang="en-US" altLang="ja-JP" sz="2400" dirty="0"/>
              <a:t>〕</a:t>
            </a:r>
          </a:p>
          <a:p>
            <a:r>
              <a:rPr lang="ja-JP" altLang="en-US" sz="2400" dirty="0"/>
              <a:t>　交通信号機の動作を模倣</a:t>
            </a:r>
            <a:r>
              <a:rPr lang="en-US" altLang="ja-JP" sz="2400" dirty="0"/>
              <a:t>(</a:t>
            </a:r>
            <a:r>
              <a:rPr lang="ja-JP" altLang="en-US" sz="2400" dirty="0"/>
              <a:t>シミュレーション）する</a:t>
            </a:r>
            <a:endParaRPr lang="en-US" altLang="ja-JP" sz="2400" dirty="0"/>
          </a:p>
          <a:p>
            <a:r>
              <a:rPr lang="ja-JP" altLang="en-US" sz="2400" dirty="0"/>
              <a:t>プログラムを作成してください。</a:t>
            </a:r>
            <a:br>
              <a:rPr lang="ja-JP" altLang="en-US" sz="2400" dirty="0"/>
            </a:br>
            <a:endParaRPr lang="en-US" altLang="ja-JP" sz="2400" dirty="0"/>
          </a:p>
          <a:p>
            <a:r>
              <a:rPr lang="en-US" altLang="ja-JP" sz="2400" dirty="0"/>
              <a:t>〔</a:t>
            </a:r>
            <a:r>
              <a:rPr lang="ja-JP" altLang="en-US" sz="2400" dirty="0"/>
              <a:t>実行例</a:t>
            </a:r>
            <a:r>
              <a:rPr lang="en-US" altLang="ja-JP" sz="2400" dirty="0"/>
              <a:t>〕</a:t>
            </a:r>
            <a:endParaRPr lang="en-US" altLang="ja-JP" sz="2800" dirty="0"/>
          </a:p>
          <a:p>
            <a:r>
              <a:rPr lang="ja-JP" altLang="en-US" sz="2400" dirty="0"/>
              <a:t> </a:t>
            </a:r>
            <a:r>
              <a:rPr lang="nn-NO" altLang="ja-JP" sz="2400" dirty="0"/>
              <a:t>0 : G--</a:t>
            </a:r>
          </a:p>
          <a:p>
            <a:r>
              <a:rPr lang="nn-NO" altLang="ja-JP" sz="2400" dirty="0"/>
              <a:t> 1 : G--</a:t>
            </a:r>
          </a:p>
          <a:p>
            <a:r>
              <a:rPr lang="nn-NO" altLang="ja-JP" sz="2400" dirty="0"/>
              <a:t> 2 : G--</a:t>
            </a:r>
          </a:p>
          <a:p>
            <a:r>
              <a:rPr lang="nn-NO" altLang="ja-JP" sz="2400" dirty="0"/>
              <a:t> 3 : G—</a:t>
            </a:r>
          </a:p>
          <a:p>
            <a:r>
              <a:rPr lang="ja-JP" altLang="en-US" sz="2400" dirty="0"/>
              <a:t>　</a:t>
            </a:r>
            <a:r>
              <a:rPr lang="en-US" altLang="ja-JP" sz="2400" dirty="0"/>
              <a:t>…</a:t>
            </a:r>
          </a:p>
          <a:p>
            <a:endParaRPr lang="en-US" altLang="ja-JP" sz="2400" dirty="0"/>
          </a:p>
          <a:p>
            <a:r>
              <a:rPr lang="en-US" altLang="ja-JP" sz="2400" dirty="0"/>
              <a:t>〔</a:t>
            </a:r>
            <a:r>
              <a:rPr lang="ja-JP" altLang="en-US" sz="2400" dirty="0"/>
              <a:t>ねらい</a:t>
            </a:r>
            <a:r>
              <a:rPr lang="en-US" altLang="ja-JP" sz="2400" dirty="0"/>
              <a:t>〕</a:t>
            </a:r>
          </a:p>
          <a:p>
            <a:r>
              <a:rPr lang="ja-JP" altLang="en-US" sz="2400" dirty="0"/>
              <a:t>　</a:t>
            </a:r>
            <a:r>
              <a:rPr lang="en-US" altLang="ja-JP" sz="2400" dirty="0"/>
              <a:t>while</a:t>
            </a:r>
            <a:r>
              <a:rPr lang="ja-JP" altLang="en-US" sz="2400" dirty="0" err="1"/>
              <a:t>、</a:t>
            </a:r>
            <a:r>
              <a:rPr lang="ja-JP" altLang="en-US" sz="2400" dirty="0"/>
              <a:t> 無限ループ 、標準ライブラリの利用について理解します。</a:t>
            </a:r>
            <a:endParaRPr lang="en-US" altLang="ja-JP" sz="2400" dirty="0">
              <a:solidFill>
                <a:srgbClr val="C00000"/>
              </a:solidFill>
            </a:endParaRPr>
          </a:p>
        </p:txBody>
      </p:sp>
      <p:sp>
        <p:nvSpPr>
          <p:cNvPr id="3" name="角丸四角形 2"/>
          <p:cNvSpPr/>
          <p:nvPr/>
        </p:nvSpPr>
        <p:spPr>
          <a:xfrm>
            <a:off x="8961120" y="1280160"/>
            <a:ext cx="2182368" cy="719328"/>
          </a:xfrm>
          <a:prstGeom prst="roundRect">
            <a:avLst/>
          </a:prstGeom>
          <a:solidFill>
            <a:schemeClr val="bg2">
              <a:lumMod val="90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p:cNvSpPr/>
          <p:nvPr/>
        </p:nvSpPr>
        <p:spPr>
          <a:xfrm>
            <a:off x="9058656" y="1374648"/>
            <a:ext cx="530352" cy="53035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9787128" y="1374648"/>
            <a:ext cx="530352" cy="530352"/>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10515600" y="1374648"/>
            <a:ext cx="530352" cy="53035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0241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76692" y="650449"/>
            <a:ext cx="10492033" cy="5355312"/>
          </a:xfrm>
          <a:prstGeom prst="rect">
            <a:avLst/>
          </a:prstGeom>
          <a:noFill/>
        </p:spPr>
        <p:txBody>
          <a:bodyPr wrap="square" rtlCol="0">
            <a:spAutoFit/>
          </a:bodyPr>
          <a:lstStyle/>
          <a:p>
            <a:r>
              <a:rPr lang="ja-JP" altLang="en-US" dirty="0"/>
              <a:t>実行例です。</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p:txBody>
      </p:sp>
      <p:pic>
        <p:nvPicPr>
          <p:cNvPr id="5" name="図 4">
            <a:extLst>
              <a:ext uri="{FF2B5EF4-FFF2-40B4-BE49-F238E27FC236}">
                <a16:creationId xmlns:a16="http://schemas.microsoft.com/office/drawing/2014/main" id="{06FBB3A0-51FE-494A-8514-0DFDF591B3A9}"/>
              </a:ext>
            </a:extLst>
          </p:cNvPr>
          <p:cNvPicPr>
            <a:picLocks noChangeAspect="1"/>
          </p:cNvPicPr>
          <p:nvPr/>
        </p:nvPicPr>
        <p:blipFill>
          <a:blip r:embed="rId2"/>
          <a:stretch>
            <a:fillRect/>
          </a:stretch>
        </p:blipFill>
        <p:spPr>
          <a:xfrm>
            <a:off x="2466753" y="1115166"/>
            <a:ext cx="6560289" cy="5402591"/>
          </a:xfrm>
          <a:prstGeom prst="rect">
            <a:avLst/>
          </a:prstGeom>
        </p:spPr>
      </p:pic>
    </p:spTree>
    <p:extLst>
      <p:ext uri="{BB962C8B-B14F-4D97-AF65-F5344CB8AC3E}">
        <p14:creationId xmlns:p14="http://schemas.microsoft.com/office/powerpoint/2010/main" val="274627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0520" y="332232"/>
            <a:ext cx="11451336" cy="5909310"/>
          </a:xfrm>
          <a:prstGeom prst="rect">
            <a:avLst/>
          </a:prstGeom>
          <a:noFill/>
        </p:spPr>
        <p:txBody>
          <a:bodyPr wrap="square" rtlCol="0">
            <a:spAutoFit/>
          </a:bodyPr>
          <a:lstStyle/>
          <a:p>
            <a:r>
              <a:rPr kumimoji="1" lang="ja-JP" altLang="en-US" b="1" dirty="0"/>
              <a:t>＜問題の分析＞</a:t>
            </a:r>
            <a:endParaRPr kumimoji="1" lang="en-US" altLang="ja-JP" b="1" dirty="0"/>
          </a:p>
          <a:p>
            <a:endParaRPr lang="en-US" altLang="ja-JP" dirty="0"/>
          </a:p>
          <a:p>
            <a:r>
              <a:rPr kumimoji="1" lang="ja-JP" altLang="en-US" dirty="0"/>
              <a:t>では</a:t>
            </a:r>
            <a:r>
              <a:rPr lang="ja-JP" altLang="en-US" dirty="0"/>
              <a:t>、交通信号機の動作について</a:t>
            </a:r>
            <a:r>
              <a:rPr kumimoji="1" lang="ja-JP" altLang="en-US" dirty="0"/>
              <a:t>考えていきましょう。</a:t>
            </a:r>
            <a:endParaRPr kumimoji="1" lang="en-US" altLang="ja-JP" dirty="0"/>
          </a:p>
          <a:p>
            <a:endParaRPr lang="en-US" altLang="ja-JP" dirty="0"/>
          </a:p>
          <a:p>
            <a:r>
              <a:rPr lang="ja-JP" altLang="en-US" dirty="0"/>
              <a:t>まず、</a:t>
            </a:r>
            <a:r>
              <a:rPr lang="en-US" altLang="ja-JP" dirty="0"/>
              <a:t> </a:t>
            </a:r>
            <a:r>
              <a:rPr lang="ja-JP" altLang="en-US" dirty="0"/>
              <a:t>交通信号機の色は、</a:t>
            </a:r>
            <a:r>
              <a:rPr lang="en-US" altLang="ja-JP" dirty="0"/>
              <a:t> Green</a:t>
            </a:r>
            <a:r>
              <a:rPr lang="ja-JP" altLang="en-US" dirty="0"/>
              <a:t>（青）、</a:t>
            </a:r>
            <a:r>
              <a:rPr lang="en-US" altLang="ja-JP" dirty="0"/>
              <a:t> Amber</a:t>
            </a:r>
            <a:r>
              <a:rPr lang="ja-JP" altLang="en-US" dirty="0"/>
              <a:t>（黄）、</a:t>
            </a:r>
            <a:r>
              <a:rPr lang="en-US" altLang="ja-JP" dirty="0"/>
              <a:t>Red</a:t>
            </a:r>
            <a:r>
              <a:rPr lang="ja-JP" altLang="en-US" dirty="0"/>
              <a:t>（赤）であるものとします。</a:t>
            </a:r>
            <a:endParaRPr lang="en-US" altLang="ja-JP" dirty="0"/>
          </a:p>
          <a:p>
            <a:endParaRPr lang="en-US" altLang="ja-JP" dirty="0"/>
          </a:p>
          <a:p>
            <a:r>
              <a:rPr lang="ja-JP" altLang="en-US" dirty="0"/>
              <a:t>この問題では、</a:t>
            </a:r>
            <a:r>
              <a:rPr lang="en-US" altLang="ja-JP" dirty="0"/>
              <a:t>1</a:t>
            </a:r>
            <a:r>
              <a:rPr lang="ja-JP" altLang="en-US" dirty="0"/>
              <a:t>分間に、信号の色を青、黄、赤の順に変化させるとき、時刻の秒の値に応じて、</a:t>
            </a:r>
            <a:r>
              <a:rPr lang="en-US" altLang="ja-JP" dirty="0"/>
              <a:t>G</a:t>
            </a:r>
            <a:r>
              <a:rPr lang="ja-JP" altLang="en-US" dirty="0"/>
              <a:t>（青）、</a:t>
            </a:r>
            <a:r>
              <a:rPr lang="en-US" altLang="ja-JP" dirty="0"/>
              <a:t>A</a:t>
            </a:r>
            <a:r>
              <a:rPr lang="ja-JP" altLang="en-US" dirty="0"/>
              <a:t>（黄）、</a:t>
            </a:r>
            <a:r>
              <a:rPr lang="en-US" altLang="ja-JP" dirty="0"/>
              <a:t>R</a:t>
            </a:r>
            <a:r>
              <a:rPr lang="ja-JP" altLang="en-US" dirty="0"/>
              <a:t>（赤）を表示するものとします。</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r>
              <a:rPr lang="ja-JP" altLang="en-US" dirty="0"/>
              <a:t>このプログラムでは、</a:t>
            </a:r>
            <a:r>
              <a:rPr lang="en-US" altLang="ja-JP" dirty="0"/>
              <a:t>1</a:t>
            </a:r>
            <a:r>
              <a:rPr lang="ja-JP" altLang="en-US" dirty="0"/>
              <a:t>秒ごとにつぎのような形式で、信号機の状態を表します。</a:t>
            </a:r>
            <a:endParaRPr lang="en-US" altLang="ja-JP" dirty="0"/>
          </a:p>
          <a:p>
            <a:endParaRPr lang="en-US" altLang="ja-JP" dirty="0"/>
          </a:p>
          <a:p>
            <a:r>
              <a:rPr lang="ja-JP" altLang="en-US" dirty="0"/>
              <a:t>秒 ： 青黄赤</a:t>
            </a:r>
            <a:endParaRPr lang="en-US" altLang="ja-JP" dirty="0"/>
          </a:p>
          <a:p>
            <a:endParaRPr lang="en-US" altLang="ja-JP" dirty="0"/>
          </a:p>
          <a:p>
            <a:r>
              <a:rPr lang="ja-JP" altLang="en-US" dirty="0"/>
              <a:t>なお、秒の値が</a:t>
            </a:r>
            <a:r>
              <a:rPr lang="en-US" altLang="ja-JP" dirty="0"/>
              <a:t>1</a:t>
            </a:r>
            <a:r>
              <a:rPr lang="ja-JP" altLang="en-US" dirty="0"/>
              <a:t>桁の時は、前に半角スペース</a:t>
            </a:r>
            <a:r>
              <a:rPr lang="en-US" altLang="ja-JP" dirty="0"/>
              <a:t>1</a:t>
            </a:r>
            <a:r>
              <a:rPr lang="ja-JP" altLang="en-US" dirty="0"/>
              <a:t>文字を補って表示するものとします。</a:t>
            </a:r>
            <a:endParaRPr lang="en-US" altLang="ja-JP" dirty="0"/>
          </a:p>
          <a:p>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1888295534"/>
              </p:ext>
            </p:extLst>
          </p:nvPr>
        </p:nvGraphicFramePr>
        <p:xfrm>
          <a:off x="350521" y="2747113"/>
          <a:ext cx="5123688" cy="1483360"/>
        </p:xfrm>
        <a:graphic>
          <a:graphicData uri="http://schemas.openxmlformats.org/drawingml/2006/table">
            <a:tbl>
              <a:tblPr firstRow="1" bandRow="1">
                <a:tableStyleId>{5C22544A-7EE6-4342-B048-85BDC9FD1C3A}</a:tableStyleId>
              </a:tblPr>
              <a:tblGrid>
                <a:gridCol w="1896941">
                  <a:extLst>
                    <a:ext uri="{9D8B030D-6E8A-4147-A177-3AD203B41FA5}">
                      <a16:colId xmlns:a16="http://schemas.microsoft.com/office/drawing/2014/main" val="1038484034"/>
                    </a:ext>
                  </a:extLst>
                </a:gridCol>
                <a:gridCol w="3226747">
                  <a:extLst>
                    <a:ext uri="{9D8B030D-6E8A-4147-A177-3AD203B41FA5}">
                      <a16:colId xmlns:a16="http://schemas.microsoft.com/office/drawing/2014/main" val="3263405784"/>
                    </a:ext>
                  </a:extLst>
                </a:gridCol>
              </a:tblGrid>
              <a:tr h="370840">
                <a:tc>
                  <a:txBody>
                    <a:bodyPr/>
                    <a:lstStyle/>
                    <a:p>
                      <a:pPr algn="ctr"/>
                      <a:r>
                        <a:rPr kumimoji="1" lang="ja-JP" altLang="en-US" dirty="0"/>
                        <a:t>信号の色</a:t>
                      </a:r>
                    </a:p>
                  </a:txBody>
                  <a:tcPr/>
                </a:tc>
                <a:tc>
                  <a:txBody>
                    <a:bodyPr/>
                    <a:lstStyle/>
                    <a:p>
                      <a:pPr algn="ctr"/>
                      <a:r>
                        <a:rPr kumimoji="1" lang="ja-JP" altLang="en-US" dirty="0"/>
                        <a:t>時刻の秒の値（</a:t>
                      </a:r>
                      <a:r>
                        <a:rPr kumimoji="1" lang="en-US" altLang="ja-JP" dirty="0"/>
                        <a:t>0</a:t>
                      </a:r>
                      <a:r>
                        <a:rPr kumimoji="1" lang="ja-JP" altLang="en-US" dirty="0"/>
                        <a:t>～</a:t>
                      </a:r>
                      <a:r>
                        <a:rPr kumimoji="1" lang="en-US" altLang="ja-JP" dirty="0"/>
                        <a:t>59</a:t>
                      </a:r>
                      <a:r>
                        <a:rPr kumimoji="1" lang="ja-JP" altLang="en-US" dirty="0"/>
                        <a:t>秒）</a:t>
                      </a:r>
                    </a:p>
                  </a:txBody>
                  <a:tcPr/>
                </a:tc>
                <a:extLst>
                  <a:ext uri="{0D108BD9-81ED-4DB2-BD59-A6C34878D82A}">
                    <a16:rowId xmlns:a16="http://schemas.microsoft.com/office/drawing/2014/main" val="1186540325"/>
                  </a:ext>
                </a:extLst>
              </a:tr>
              <a:tr h="370840">
                <a:tc>
                  <a:txBody>
                    <a:bodyPr/>
                    <a:lstStyle/>
                    <a:p>
                      <a:pPr algn="ctr"/>
                      <a:r>
                        <a:rPr kumimoji="1" lang="en-US" altLang="ja-JP" dirty="0"/>
                        <a:t>Green</a:t>
                      </a:r>
                      <a:r>
                        <a:rPr kumimoji="1" lang="ja-JP" altLang="en-US" dirty="0"/>
                        <a:t>（青）</a:t>
                      </a:r>
                    </a:p>
                  </a:txBody>
                  <a:tcPr/>
                </a:tc>
                <a:tc>
                  <a:txBody>
                    <a:bodyPr/>
                    <a:lstStyle/>
                    <a:p>
                      <a:pPr algn="ctr"/>
                      <a:r>
                        <a:rPr kumimoji="1" lang="ja-JP" altLang="en-US" dirty="0"/>
                        <a:t>０～</a:t>
                      </a:r>
                      <a:r>
                        <a:rPr kumimoji="1" lang="en-US" altLang="ja-JP" dirty="0"/>
                        <a:t>19</a:t>
                      </a:r>
                      <a:endParaRPr kumimoji="1" lang="ja-JP" altLang="en-US" dirty="0"/>
                    </a:p>
                  </a:txBody>
                  <a:tcPr/>
                </a:tc>
                <a:extLst>
                  <a:ext uri="{0D108BD9-81ED-4DB2-BD59-A6C34878D82A}">
                    <a16:rowId xmlns:a16="http://schemas.microsoft.com/office/drawing/2014/main" val="4034074360"/>
                  </a:ext>
                </a:extLst>
              </a:tr>
              <a:tr h="370840">
                <a:tc>
                  <a:txBody>
                    <a:bodyPr/>
                    <a:lstStyle/>
                    <a:p>
                      <a:pPr algn="ctr"/>
                      <a:r>
                        <a:rPr kumimoji="1" lang="en-US" altLang="ja-JP" dirty="0"/>
                        <a:t>Amber</a:t>
                      </a:r>
                      <a:r>
                        <a:rPr kumimoji="1" lang="ja-JP" altLang="en-US" dirty="0"/>
                        <a:t>（黄）</a:t>
                      </a:r>
                    </a:p>
                  </a:txBody>
                  <a:tcPr/>
                </a:tc>
                <a:tc>
                  <a:txBody>
                    <a:bodyPr/>
                    <a:lstStyle/>
                    <a:p>
                      <a:pPr algn="ctr"/>
                      <a:r>
                        <a:rPr kumimoji="1" lang="en-US" altLang="ja-JP" dirty="0"/>
                        <a:t>20</a:t>
                      </a:r>
                      <a:r>
                        <a:rPr kumimoji="1" lang="ja-JP" altLang="en-US" dirty="0"/>
                        <a:t>～</a:t>
                      </a:r>
                      <a:r>
                        <a:rPr kumimoji="1" lang="en-US" altLang="ja-JP" dirty="0"/>
                        <a:t>24</a:t>
                      </a:r>
                      <a:endParaRPr kumimoji="1" lang="ja-JP" altLang="en-US" dirty="0"/>
                    </a:p>
                  </a:txBody>
                  <a:tcPr/>
                </a:tc>
                <a:extLst>
                  <a:ext uri="{0D108BD9-81ED-4DB2-BD59-A6C34878D82A}">
                    <a16:rowId xmlns:a16="http://schemas.microsoft.com/office/drawing/2014/main" val="129831604"/>
                  </a:ext>
                </a:extLst>
              </a:tr>
              <a:tr h="370840">
                <a:tc>
                  <a:txBody>
                    <a:bodyPr/>
                    <a:lstStyle/>
                    <a:p>
                      <a:pPr algn="ctr"/>
                      <a:r>
                        <a:rPr kumimoji="1" lang="en-US" altLang="ja-JP" dirty="0"/>
                        <a:t>Red</a:t>
                      </a:r>
                      <a:r>
                        <a:rPr kumimoji="1" lang="ja-JP" altLang="en-US" dirty="0"/>
                        <a:t>（赤）</a:t>
                      </a:r>
                    </a:p>
                  </a:txBody>
                  <a:tcPr/>
                </a:tc>
                <a:tc>
                  <a:txBody>
                    <a:bodyPr/>
                    <a:lstStyle/>
                    <a:p>
                      <a:pPr algn="ctr"/>
                      <a:r>
                        <a:rPr kumimoji="1" lang="en-US" altLang="ja-JP" dirty="0"/>
                        <a:t>25</a:t>
                      </a:r>
                      <a:r>
                        <a:rPr kumimoji="1" lang="ja-JP" altLang="en-US" dirty="0"/>
                        <a:t>～</a:t>
                      </a:r>
                      <a:r>
                        <a:rPr kumimoji="1" lang="en-US" altLang="ja-JP" dirty="0"/>
                        <a:t>59</a:t>
                      </a:r>
                      <a:endParaRPr kumimoji="1" lang="ja-JP" altLang="en-US" dirty="0"/>
                    </a:p>
                  </a:txBody>
                  <a:tcPr/>
                </a:tc>
                <a:extLst>
                  <a:ext uri="{0D108BD9-81ED-4DB2-BD59-A6C34878D82A}">
                    <a16:rowId xmlns:a16="http://schemas.microsoft.com/office/drawing/2014/main" val="2218189759"/>
                  </a:ext>
                </a:extLst>
              </a:tr>
            </a:tbl>
          </a:graphicData>
        </a:graphic>
      </p:graphicFrame>
    </p:spTree>
    <p:extLst>
      <p:ext uri="{BB962C8B-B14F-4D97-AF65-F5344CB8AC3E}">
        <p14:creationId xmlns:p14="http://schemas.microsoft.com/office/powerpoint/2010/main" val="2806806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2984" y="320040"/>
            <a:ext cx="11128925" cy="6463308"/>
          </a:xfrm>
          <a:prstGeom prst="rect">
            <a:avLst/>
          </a:prstGeom>
          <a:noFill/>
        </p:spPr>
        <p:txBody>
          <a:bodyPr wrap="square" rtlCol="0">
            <a:spAutoFit/>
          </a:bodyPr>
          <a:lstStyle/>
          <a:p>
            <a:r>
              <a:rPr lang="ja-JP" altLang="en-US" dirty="0"/>
              <a:t>たとえば、現在時刻の秒の値が</a:t>
            </a:r>
            <a:r>
              <a:rPr lang="en-US" altLang="ja-JP" dirty="0"/>
              <a:t>0</a:t>
            </a:r>
            <a:r>
              <a:rPr lang="ja-JP" altLang="en-US" dirty="0"/>
              <a:t>のとき、信号機の色が青（</a:t>
            </a:r>
            <a:r>
              <a:rPr lang="en-US" altLang="ja-JP" dirty="0"/>
              <a:t>G</a:t>
            </a:r>
            <a:r>
              <a:rPr lang="ja-JP" altLang="en-US" dirty="0"/>
              <a:t>）であれば</a:t>
            </a:r>
            <a:endParaRPr lang="en-US" altLang="ja-JP" dirty="0"/>
          </a:p>
          <a:p>
            <a:endParaRPr lang="en-US" altLang="ja-JP" dirty="0"/>
          </a:p>
          <a:p>
            <a:r>
              <a:rPr lang="en-US" altLang="ja-JP" dirty="0"/>
              <a:t>0 : G--</a:t>
            </a:r>
          </a:p>
          <a:p>
            <a:endParaRPr lang="en-US" altLang="ja-JP" dirty="0"/>
          </a:p>
          <a:p>
            <a:r>
              <a:rPr lang="ja-JP" altLang="en-US" dirty="0"/>
              <a:t>と表示するものとします。また、現在時刻の秒が</a:t>
            </a:r>
            <a:r>
              <a:rPr lang="en-US" altLang="ja-JP" dirty="0"/>
              <a:t>20</a:t>
            </a:r>
            <a:r>
              <a:rPr lang="ja-JP" altLang="en-US" dirty="0"/>
              <a:t>のとき、信号機の色が黄（</a:t>
            </a:r>
            <a:r>
              <a:rPr lang="en-US" altLang="ja-JP" dirty="0"/>
              <a:t>A</a:t>
            </a:r>
            <a:r>
              <a:rPr lang="ja-JP" altLang="en-US" dirty="0"/>
              <a:t>）であれば</a:t>
            </a:r>
            <a:endParaRPr lang="en-US" altLang="ja-JP" dirty="0"/>
          </a:p>
          <a:p>
            <a:endParaRPr lang="en-US" altLang="ja-JP" dirty="0"/>
          </a:p>
          <a:p>
            <a:r>
              <a:rPr lang="en-US" altLang="ja-JP" dirty="0"/>
              <a:t>20 : -A-</a:t>
            </a:r>
          </a:p>
          <a:p>
            <a:endParaRPr lang="en-US" altLang="ja-JP" dirty="0"/>
          </a:p>
          <a:p>
            <a:r>
              <a:rPr lang="ja-JP" altLang="en-US" dirty="0"/>
              <a:t>と表示します。また、現在時刻の秒が</a:t>
            </a:r>
            <a:r>
              <a:rPr lang="en-US" altLang="ja-JP" dirty="0"/>
              <a:t>25</a:t>
            </a:r>
            <a:r>
              <a:rPr lang="ja-JP" altLang="en-US" dirty="0"/>
              <a:t>のとき、信号機の色が赤（</a:t>
            </a:r>
            <a:r>
              <a:rPr lang="en-US" altLang="ja-JP" dirty="0"/>
              <a:t>R</a:t>
            </a:r>
            <a:r>
              <a:rPr lang="ja-JP" altLang="en-US" dirty="0"/>
              <a:t>）であれば</a:t>
            </a:r>
          </a:p>
          <a:p>
            <a:endParaRPr lang="ja-JP" altLang="en-US" dirty="0"/>
          </a:p>
          <a:p>
            <a:r>
              <a:rPr lang="en-US" altLang="ja-JP" dirty="0"/>
              <a:t>25 : --R</a:t>
            </a:r>
          </a:p>
          <a:p>
            <a:endParaRPr lang="en-US" altLang="ja-JP" dirty="0"/>
          </a:p>
          <a:p>
            <a:r>
              <a:rPr lang="ja-JP" altLang="en-US" dirty="0"/>
              <a:t>と表示するものとします。現在時刻の秒の値が</a:t>
            </a:r>
            <a:r>
              <a:rPr lang="en-US" altLang="ja-JP" dirty="0"/>
              <a:t>60</a:t>
            </a:r>
            <a:r>
              <a:rPr lang="ja-JP" altLang="en-US" dirty="0"/>
              <a:t>になったら、</a:t>
            </a:r>
            <a:r>
              <a:rPr lang="en-US" altLang="ja-JP" dirty="0"/>
              <a:t>0</a:t>
            </a:r>
            <a:r>
              <a:rPr lang="ja-JP" altLang="en-US"/>
              <a:t>にもどして繰り返します</a:t>
            </a:r>
            <a:r>
              <a:rPr lang="ja-JP" altLang="en-US" dirty="0"/>
              <a:t>。</a:t>
            </a:r>
            <a:endParaRPr lang="en-US" altLang="ja-JP" dirty="0"/>
          </a:p>
          <a:p>
            <a:endParaRPr lang="en-US" altLang="ja-JP" dirty="0"/>
          </a:p>
          <a:p>
            <a:r>
              <a:rPr lang="ja-JP" altLang="en-US" dirty="0"/>
              <a:t>このプログラムでは、このような動作を無限に繰り返します。信号機ですので、ずっと動き続けている必要がありますが、通常のプログラムにおいて意図しない「無限の繰り返し」（無限ループ）は「バグ」（エラー）となります。そのような場合には、プログラムを強制的に終了させます。そのためには</a:t>
            </a:r>
            <a:r>
              <a:rPr lang="en-US" altLang="ja-JP" dirty="0"/>
              <a:t>[Ctrl]+[C]</a:t>
            </a:r>
            <a:r>
              <a:rPr lang="ja-JP" altLang="en-US" dirty="0"/>
              <a:t>のキーを押します。そうすると、たとえば次のような表示を出力してプログラムが停止します。</a:t>
            </a:r>
            <a:endParaRPr lang="en-US" altLang="ja-JP" dirty="0"/>
          </a:p>
          <a:p>
            <a:endParaRPr lang="en-US" altLang="ja-JP" dirty="0"/>
          </a:p>
          <a:p>
            <a:r>
              <a:rPr lang="en-US" altLang="ja-JP" dirty="0" err="1"/>
              <a:t>Traceback</a:t>
            </a:r>
            <a:r>
              <a:rPr lang="en-US" altLang="ja-JP" dirty="0"/>
              <a:t> (most recent call last):</a:t>
            </a:r>
          </a:p>
          <a:p>
            <a:r>
              <a:rPr lang="en-US" altLang="ja-JP" dirty="0"/>
              <a:t>  File "traffic_light.py", line 26, in &lt;module&gt;</a:t>
            </a:r>
          </a:p>
          <a:p>
            <a:r>
              <a:rPr lang="en-US" altLang="ja-JP" dirty="0"/>
              <a:t>    </a:t>
            </a:r>
            <a:r>
              <a:rPr lang="en-US" altLang="ja-JP" dirty="0" err="1"/>
              <a:t>time.sleep</a:t>
            </a:r>
            <a:r>
              <a:rPr lang="en-US" altLang="ja-JP" dirty="0"/>
              <a:t>(1)</a:t>
            </a:r>
          </a:p>
          <a:p>
            <a:r>
              <a:rPr lang="en-US" altLang="ja-JP" dirty="0" err="1"/>
              <a:t>KeyboardInterrupt</a:t>
            </a:r>
            <a:endParaRPr lang="ja-JP" altLang="en-US" dirty="0"/>
          </a:p>
        </p:txBody>
      </p:sp>
    </p:spTree>
    <p:extLst>
      <p:ext uri="{BB962C8B-B14F-4D97-AF65-F5344CB8AC3E}">
        <p14:creationId xmlns:p14="http://schemas.microsoft.com/office/powerpoint/2010/main" val="60890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2984" y="320040"/>
            <a:ext cx="11128925" cy="4801314"/>
          </a:xfrm>
          <a:prstGeom prst="rect">
            <a:avLst/>
          </a:prstGeom>
          <a:noFill/>
        </p:spPr>
        <p:txBody>
          <a:bodyPr wrap="square" rtlCol="0">
            <a:spAutoFit/>
          </a:bodyPr>
          <a:lstStyle/>
          <a:p>
            <a:r>
              <a:rPr lang="ja-JP" altLang="en-US" dirty="0"/>
              <a:t>このプログラムでは、</a:t>
            </a:r>
            <a:r>
              <a:rPr lang="en-US" altLang="ja-JP" dirty="0"/>
              <a:t>1</a:t>
            </a:r>
            <a:r>
              <a:rPr lang="ja-JP" altLang="en-US" dirty="0"/>
              <a:t>秒の時間をはかるための機能を使います。そのためには、あらかじめシステムに組み込まれているライブラリの機能である標準ライブラリを使います。</a:t>
            </a:r>
            <a:endParaRPr lang="en-US" altLang="ja-JP" dirty="0"/>
          </a:p>
          <a:p>
            <a:endParaRPr lang="en-US" altLang="ja-JP" dirty="0"/>
          </a:p>
          <a:p>
            <a:r>
              <a:rPr lang="ja-JP" altLang="en-US" dirty="0"/>
              <a:t>今回は、標準ライブラリに含まれる「</a:t>
            </a:r>
            <a:r>
              <a:rPr lang="en-US" altLang="ja-JP" dirty="0"/>
              <a:t>time</a:t>
            </a:r>
            <a:r>
              <a:rPr lang="ja-JP" altLang="en-US" dirty="0"/>
              <a:t>」というモジュールの中の</a:t>
            </a:r>
            <a:r>
              <a:rPr lang="en-US" altLang="ja-JP" dirty="0"/>
              <a:t>sleep()</a:t>
            </a:r>
            <a:r>
              <a:rPr lang="ja-JP" altLang="en-US" dirty="0"/>
              <a:t>関数を使い、</a:t>
            </a:r>
            <a:r>
              <a:rPr lang="en-US" altLang="ja-JP" dirty="0"/>
              <a:t>1</a:t>
            </a:r>
            <a:r>
              <a:rPr lang="ja-JP" altLang="en-US" dirty="0"/>
              <a:t>秒ごとに信号機の状態を出力することにします。なお、</a:t>
            </a:r>
            <a:r>
              <a:rPr lang="en-US" altLang="ja-JP" dirty="0"/>
              <a:t>sleep(</a:t>
            </a:r>
            <a:r>
              <a:rPr lang="ja-JP" altLang="en-US" dirty="0"/>
              <a:t>秒数</a:t>
            </a:r>
            <a:r>
              <a:rPr lang="en-US" altLang="ja-JP" dirty="0"/>
              <a:t>)</a:t>
            </a:r>
            <a:r>
              <a:rPr lang="ja-JP" altLang="en-US" dirty="0"/>
              <a:t>関数は指定された秒数の間プログラムの動作を停止する働きがあります。</a:t>
            </a:r>
            <a:endParaRPr lang="en-US" altLang="ja-JP" dirty="0"/>
          </a:p>
          <a:p>
            <a:endParaRPr lang="en-US" altLang="ja-JP" dirty="0"/>
          </a:p>
          <a:p>
            <a:r>
              <a:rPr lang="ja-JP" altLang="en-US" dirty="0"/>
              <a:t>なお、モジュールを使うためには、あらかじめ次の形式でモジュールを「インポート」（取り込む）しておく必要があります。</a:t>
            </a:r>
            <a:endParaRPr lang="en-US" altLang="ja-JP" dirty="0"/>
          </a:p>
          <a:p>
            <a:endParaRPr lang="en-US" altLang="ja-JP" dirty="0"/>
          </a:p>
          <a:p>
            <a:r>
              <a:rPr lang="en-US" altLang="ja-JP" dirty="0"/>
              <a:t>〔</a:t>
            </a:r>
            <a:r>
              <a:rPr lang="ja-JP" altLang="en-US" dirty="0"/>
              <a:t>形式</a:t>
            </a:r>
            <a:r>
              <a:rPr lang="en-US" altLang="ja-JP" dirty="0"/>
              <a:t>〕</a:t>
            </a:r>
          </a:p>
          <a:p>
            <a:r>
              <a:rPr lang="en-US" altLang="ja-JP" dirty="0"/>
              <a:t>import </a:t>
            </a:r>
            <a:r>
              <a:rPr lang="ja-JP" altLang="en-US" dirty="0"/>
              <a:t>モジュール名</a:t>
            </a:r>
            <a:endParaRPr lang="en-US" altLang="ja-JP" dirty="0"/>
          </a:p>
          <a:p>
            <a:endParaRPr lang="en-US" altLang="ja-JP" dirty="0"/>
          </a:p>
          <a:p>
            <a:r>
              <a:rPr lang="ja-JP" altLang="en-US" dirty="0"/>
              <a:t>したがって、今回は次のように指定します。</a:t>
            </a:r>
            <a:endParaRPr lang="en-US" altLang="ja-JP" dirty="0"/>
          </a:p>
          <a:p>
            <a:endParaRPr lang="en-US" altLang="ja-JP" dirty="0"/>
          </a:p>
          <a:p>
            <a:r>
              <a:rPr lang="en-US" altLang="ja-JP" dirty="0"/>
              <a:t>import time</a:t>
            </a:r>
          </a:p>
          <a:p>
            <a:endParaRPr lang="en-US" altLang="ja-JP" dirty="0"/>
          </a:p>
        </p:txBody>
      </p:sp>
    </p:spTree>
    <p:extLst>
      <p:ext uri="{BB962C8B-B14F-4D97-AF65-F5344CB8AC3E}">
        <p14:creationId xmlns:p14="http://schemas.microsoft.com/office/powerpoint/2010/main" val="127735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2984" y="320040"/>
            <a:ext cx="11128925" cy="4247317"/>
          </a:xfrm>
          <a:prstGeom prst="rect">
            <a:avLst/>
          </a:prstGeom>
          <a:noFill/>
        </p:spPr>
        <p:txBody>
          <a:bodyPr wrap="square" rtlCol="0">
            <a:spAutoFit/>
          </a:bodyPr>
          <a:lstStyle/>
          <a:p>
            <a:r>
              <a:rPr lang="ja-JP" altLang="en-US" dirty="0"/>
              <a:t>では、つぎに時間（秒）の切り分けについて考えておきましょう。</a:t>
            </a:r>
            <a:endParaRPr lang="en-US" altLang="ja-JP" dirty="0"/>
          </a:p>
          <a:p>
            <a:endParaRPr lang="en-US" altLang="ja-JP" dirty="0"/>
          </a:p>
          <a:p>
            <a:r>
              <a:rPr lang="ja-JP" altLang="en-US" dirty="0"/>
              <a:t>このような場合には、数直線などを書いて考えると明確になります。</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r>
              <a:rPr lang="ja-JP" altLang="en-US" dirty="0"/>
              <a:t>なお、今回のプログラムでは実際の現在の秒の値は使わずに、プログラム内でカウントした値を用いることにします。</a:t>
            </a:r>
            <a:endParaRPr lang="en-US" altLang="ja-JP" dirty="0"/>
          </a:p>
        </p:txBody>
      </p:sp>
      <p:cxnSp>
        <p:nvCxnSpPr>
          <p:cNvPr id="4" name="直線コネクタ 3"/>
          <p:cNvCxnSpPr/>
          <p:nvPr/>
        </p:nvCxnSpPr>
        <p:spPr>
          <a:xfrm>
            <a:off x="1060704" y="2706624"/>
            <a:ext cx="865045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060704" y="1987296"/>
            <a:ext cx="0" cy="71932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9711159" y="1987296"/>
            <a:ext cx="0" cy="71932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935392" y="1987296"/>
            <a:ext cx="0" cy="71932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649068" y="1987296"/>
            <a:ext cx="0" cy="71932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1060704" y="2339340"/>
            <a:ext cx="287468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935392" y="2339340"/>
            <a:ext cx="7136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4649068" y="2339340"/>
            <a:ext cx="506209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904251" y="2874002"/>
            <a:ext cx="312906" cy="369332"/>
          </a:xfrm>
          <a:prstGeom prst="rect">
            <a:avLst/>
          </a:prstGeom>
          <a:noFill/>
        </p:spPr>
        <p:txBody>
          <a:bodyPr wrap="none" rtlCol="0">
            <a:spAutoFit/>
          </a:bodyPr>
          <a:lstStyle/>
          <a:p>
            <a:r>
              <a:rPr kumimoji="1" lang="en-US" altLang="ja-JP" dirty="0"/>
              <a:t>0</a:t>
            </a:r>
            <a:endParaRPr kumimoji="1" lang="ja-JP" altLang="en-US" dirty="0"/>
          </a:p>
        </p:txBody>
      </p:sp>
      <p:sp>
        <p:nvSpPr>
          <p:cNvPr id="21" name="テキスト ボックス 20"/>
          <p:cNvSpPr txBox="1"/>
          <p:nvPr/>
        </p:nvSpPr>
        <p:spPr>
          <a:xfrm>
            <a:off x="3557451" y="2874002"/>
            <a:ext cx="441146" cy="369332"/>
          </a:xfrm>
          <a:prstGeom prst="rect">
            <a:avLst/>
          </a:prstGeom>
          <a:noFill/>
        </p:spPr>
        <p:txBody>
          <a:bodyPr wrap="none" rtlCol="0">
            <a:spAutoFit/>
          </a:bodyPr>
          <a:lstStyle/>
          <a:p>
            <a:r>
              <a:rPr kumimoji="1" lang="en-US" altLang="ja-JP" dirty="0"/>
              <a:t>19</a:t>
            </a:r>
            <a:endParaRPr kumimoji="1" lang="ja-JP" altLang="en-US" dirty="0"/>
          </a:p>
        </p:txBody>
      </p:sp>
      <p:sp>
        <p:nvSpPr>
          <p:cNvPr id="22" name="テキスト ボックス 21"/>
          <p:cNvSpPr txBox="1"/>
          <p:nvPr/>
        </p:nvSpPr>
        <p:spPr>
          <a:xfrm>
            <a:off x="4636887" y="2874002"/>
            <a:ext cx="441146" cy="369332"/>
          </a:xfrm>
          <a:prstGeom prst="rect">
            <a:avLst/>
          </a:prstGeom>
          <a:noFill/>
        </p:spPr>
        <p:txBody>
          <a:bodyPr wrap="none" rtlCol="0">
            <a:spAutoFit/>
          </a:bodyPr>
          <a:lstStyle/>
          <a:p>
            <a:r>
              <a:rPr kumimoji="1" lang="en-US" altLang="ja-JP" dirty="0"/>
              <a:t>25</a:t>
            </a:r>
            <a:endParaRPr kumimoji="1" lang="ja-JP" altLang="en-US" dirty="0"/>
          </a:p>
        </p:txBody>
      </p:sp>
      <p:sp>
        <p:nvSpPr>
          <p:cNvPr id="23" name="テキスト ボックス 22"/>
          <p:cNvSpPr txBox="1"/>
          <p:nvPr/>
        </p:nvSpPr>
        <p:spPr>
          <a:xfrm>
            <a:off x="9308834" y="2874002"/>
            <a:ext cx="441146" cy="369332"/>
          </a:xfrm>
          <a:prstGeom prst="rect">
            <a:avLst/>
          </a:prstGeom>
          <a:noFill/>
        </p:spPr>
        <p:txBody>
          <a:bodyPr wrap="none" rtlCol="0">
            <a:spAutoFit/>
          </a:bodyPr>
          <a:lstStyle/>
          <a:p>
            <a:r>
              <a:rPr kumimoji="1" lang="en-US" altLang="ja-JP" dirty="0"/>
              <a:t>59</a:t>
            </a:r>
            <a:endParaRPr kumimoji="1" lang="ja-JP" altLang="en-US" dirty="0"/>
          </a:p>
        </p:txBody>
      </p:sp>
      <p:sp>
        <p:nvSpPr>
          <p:cNvPr id="24" name="テキスト ボックス 23"/>
          <p:cNvSpPr txBox="1"/>
          <p:nvPr/>
        </p:nvSpPr>
        <p:spPr>
          <a:xfrm>
            <a:off x="2341595" y="2154674"/>
            <a:ext cx="352982" cy="369332"/>
          </a:xfrm>
          <a:prstGeom prst="rect">
            <a:avLst/>
          </a:prstGeom>
          <a:solidFill>
            <a:schemeClr val="bg1"/>
          </a:solidFill>
        </p:spPr>
        <p:txBody>
          <a:bodyPr wrap="none" rtlCol="0">
            <a:spAutoFit/>
          </a:bodyPr>
          <a:lstStyle/>
          <a:p>
            <a:r>
              <a:rPr kumimoji="1" lang="en-US" altLang="ja-JP" dirty="0"/>
              <a:t>G</a:t>
            </a:r>
            <a:endParaRPr kumimoji="1" lang="ja-JP" altLang="en-US" dirty="0"/>
          </a:p>
        </p:txBody>
      </p:sp>
      <p:sp>
        <p:nvSpPr>
          <p:cNvPr id="25" name="テキスト ボックス 24"/>
          <p:cNvSpPr txBox="1"/>
          <p:nvPr/>
        </p:nvSpPr>
        <p:spPr>
          <a:xfrm>
            <a:off x="4119596" y="2154674"/>
            <a:ext cx="333746" cy="369332"/>
          </a:xfrm>
          <a:prstGeom prst="rect">
            <a:avLst/>
          </a:prstGeom>
          <a:solidFill>
            <a:schemeClr val="bg1"/>
          </a:solidFill>
        </p:spPr>
        <p:txBody>
          <a:bodyPr wrap="none" rtlCol="0">
            <a:spAutoFit/>
          </a:bodyPr>
          <a:lstStyle/>
          <a:p>
            <a:r>
              <a:rPr kumimoji="1" lang="en-US" altLang="ja-JP" dirty="0"/>
              <a:t>A</a:t>
            </a:r>
            <a:endParaRPr kumimoji="1" lang="ja-JP" altLang="en-US" dirty="0"/>
          </a:p>
        </p:txBody>
      </p:sp>
      <p:sp>
        <p:nvSpPr>
          <p:cNvPr id="26" name="テキスト ボックス 25"/>
          <p:cNvSpPr txBox="1"/>
          <p:nvPr/>
        </p:nvSpPr>
        <p:spPr>
          <a:xfrm>
            <a:off x="7003622" y="2162294"/>
            <a:ext cx="338554" cy="369332"/>
          </a:xfrm>
          <a:prstGeom prst="rect">
            <a:avLst/>
          </a:prstGeom>
          <a:solidFill>
            <a:schemeClr val="bg1"/>
          </a:solidFill>
        </p:spPr>
        <p:txBody>
          <a:bodyPr wrap="none" rtlCol="0">
            <a:spAutoFit/>
          </a:bodyPr>
          <a:lstStyle/>
          <a:p>
            <a:r>
              <a:rPr kumimoji="1" lang="en-US" altLang="ja-JP" dirty="0"/>
              <a:t>R</a:t>
            </a:r>
            <a:endParaRPr kumimoji="1" lang="ja-JP" altLang="en-US" dirty="0"/>
          </a:p>
        </p:txBody>
      </p:sp>
    </p:spTree>
    <p:extLst>
      <p:ext uri="{BB962C8B-B14F-4D97-AF65-F5344CB8AC3E}">
        <p14:creationId xmlns:p14="http://schemas.microsoft.com/office/powerpoint/2010/main" val="3364290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1208" y="539496"/>
            <a:ext cx="11128925" cy="4401205"/>
          </a:xfrm>
          <a:prstGeom prst="rect">
            <a:avLst/>
          </a:prstGeom>
          <a:noFill/>
        </p:spPr>
        <p:txBody>
          <a:bodyPr wrap="square" rtlCol="0">
            <a:spAutoFit/>
          </a:bodyPr>
          <a:lstStyle/>
          <a:p>
            <a:r>
              <a:rPr kumimoji="1" lang="ja-JP" altLang="en-US" sz="2000" b="1" dirty="0"/>
              <a:t>＜処理の流れのまとめ＞</a:t>
            </a:r>
            <a:endParaRPr kumimoji="1" lang="en-US" altLang="ja-JP" sz="2000" b="1" dirty="0"/>
          </a:p>
          <a:p>
            <a:endParaRPr lang="en-US" altLang="ja-JP" sz="2000" dirty="0"/>
          </a:p>
          <a:p>
            <a:r>
              <a:rPr kumimoji="1" lang="ja-JP" altLang="en-US" sz="2000" dirty="0"/>
              <a:t>前の分析をもとにして、処理の流れをまとめると次のようになります。</a:t>
            </a:r>
            <a:endParaRPr kumimoji="1" lang="en-US" altLang="ja-JP" sz="2000" dirty="0"/>
          </a:p>
          <a:p>
            <a:endParaRPr lang="en-US" altLang="ja-JP" sz="2000" dirty="0"/>
          </a:p>
          <a:p>
            <a:pPr marL="342900" indent="-342900">
              <a:buFont typeface="+mj-lt"/>
              <a:buAutoNum type="arabicPeriod"/>
            </a:pPr>
            <a:r>
              <a:rPr kumimoji="1" lang="ja-JP" altLang="en-US" sz="2000" dirty="0"/>
              <a:t>「</a:t>
            </a:r>
            <a:r>
              <a:rPr kumimoji="1" lang="en-US" altLang="ja-JP" sz="2000" dirty="0"/>
              <a:t>time</a:t>
            </a:r>
            <a:r>
              <a:rPr kumimoji="1" lang="ja-JP" altLang="en-US" sz="2000" dirty="0"/>
              <a:t>」モジュールをインポートしておきます。</a:t>
            </a:r>
            <a:endParaRPr kumimoji="1" lang="en-US" altLang="ja-JP" sz="2000" dirty="0"/>
          </a:p>
          <a:p>
            <a:pPr marL="342900" indent="-342900">
              <a:buFont typeface="+mj-lt"/>
              <a:buAutoNum type="arabicPeriod"/>
            </a:pPr>
            <a:r>
              <a:rPr lang="ja-JP" altLang="en-US" sz="2000" dirty="0"/>
              <a:t>秒の初期値として</a:t>
            </a:r>
            <a:r>
              <a:rPr lang="en-US" altLang="ja-JP" sz="2000" dirty="0"/>
              <a:t>0</a:t>
            </a:r>
            <a:r>
              <a:rPr lang="ja-JP" altLang="en-US" sz="2000" dirty="0"/>
              <a:t>を設定しておきます。</a:t>
            </a:r>
            <a:endParaRPr lang="en-US" altLang="ja-JP" sz="2000" dirty="0"/>
          </a:p>
          <a:p>
            <a:pPr marL="342900" indent="-342900">
              <a:buFont typeface="+mj-lt"/>
              <a:buAutoNum type="arabicPeriod"/>
            </a:pPr>
            <a:r>
              <a:rPr kumimoji="1" lang="ja-JP" altLang="en-US" sz="2000" dirty="0"/>
              <a:t>無限ループを作ります。</a:t>
            </a:r>
            <a:endParaRPr kumimoji="1" lang="en-US" altLang="ja-JP" sz="2000" dirty="0"/>
          </a:p>
          <a:p>
            <a:pPr marL="342900" indent="-342900">
              <a:buFont typeface="+mj-lt"/>
              <a:buAutoNum type="arabicPeriod"/>
            </a:pPr>
            <a:r>
              <a:rPr lang="ja-JP" altLang="en-US" sz="2000" dirty="0"/>
              <a:t>もし秒の値が</a:t>
            </a:r>
            <a:r>
              <a:rPr lang="en-US" altLang="ja-JP" sz="2000" dirty="0"/>
              <a:t>1</a:t>
            </a:r>
            <a:r>
              <a:rPr lang="ja-JP" altLang="en-US" sz="2000" dirty="0"/>
              <a:t>桁の時は、前に半角スペース</a:t>
            </a:r>
            <a:r>
              <a:rPr lang="en-US" altLang="ja-JP" sz="2000" dirty="0"/>
              <a:t>1</a:t>
            </a:r>
            <a:r>
              <a:rPr lang="ja-JP" altLang="en-US" sz="2000" dirty="0"/>
              <a:t>文字を補って、秒の値を表示します。</a:t>
            </a:r>
          </a:p>
          <a:p>
            <a:pPr marL="342900" indent="-342900">
              <a:buFont typeface="+mj-lt"/>
              <a:buAutoNum type="arabicPeriod"/>
            </a:pPr>
            <a:r>
              <a:rPr lang="ja-JP" altLang="en-US" sz="2000" dirty="0"/>
              <a:t>もし秒の値が</a:t>
            </a:r>
            <a:r>
              <a:rPr lang="en-US" altLang="ja-JP" sz="2000" dirty="0"/>
              <a:t>20</a:t>
            </a:r>
            <a:r>
              <a:rPr lang="ja-JP" altLang="en-US" sz="2000" dirty="0"/>
              <a:t>未満（</a:t>
            </a:r>
            <a:r>
              <a:rPr lang="en-US" altLang="ja-JP" sz="2000" dirty="0"/>
              <a:t>19</a:t>
            </a:r>
            <a:r>
              <a:rPr lang="ja-JP" altLang="en-US" sz="2000" dirty="0"/>
              <a:t>以下）であれば「</a:t>
            </a:r>
            <a:r>
              <a:rPr lang="en-US" altLang="ja-JP" sz="2000" dirty="0"/>
              <a:t>G--</a:t>
            </a:r>
            <a:r>
              <a:rPr lang="ja-JP" altLang="en-US" sz="2000" dirty="0"/>
              <a:t>」と表示します。</a:t>
            </a:r>
            <a:endParaRPr lang="en-US" altLang="ja-JP" sz="2000" dirty="0"/>
          </a:p>
          <a:p>
            <a:pPr marL="342900" indent="-342900">
              <a:buFont typeface="+mj-lt"/>
              <a:buAutoNum type="arabicPeriod"/>
            </a:pPr>
            <a:r>
              <a:rPr lang="ja-JP" altLang="en-US" sz="2000" dirty="0"/>
              <a:t>そうでなく、もし秒の値が</a:t>
            </a:r>
            <a:r>
              <a:rPr lang="en-US" altLang="ja-JP" sz="2000" dirty="0"/>
              <a:t>25</a:t>
            </a:r>
            <a:r>
              <a:rPr lang="ja-JP" altLang="en-US" sz="2000" dirty="0"/>
              <a:t>以上（</a:t>
            </a:r>
            <a:r>
              <a:rPr lang="en-US" altLang="ja-JP" sz="2000" dirty="0"/>
              <a:t>24</a:t>
            </a:r>
            <a:r>
              <a:rPr lang="ja-JP" altLang="en-US" sz="2000" dirty="0"/>
              <a:t>を超える）であれば、「</a:t>
            </a:r>
            <a:r>
              <a:rPr lang="en-US" altLang="ja-JP" sz="2000" dirty="0"/>
              <a:t>--R</a:t>
            </a:r>
            <a:r>
              <a:rPr lang="ja-JP" altLang="en-US" sz="2000" dirty="0"/>
              <a:t>」と表示します。</a:t>
            </a:r>
            <a:endParaRPr lang="en-US" altLang="ja-JP" sz="2000" dirty="0"/>
          </a:p>
          <a:p>
            <a:pPr marL="342900" indent="-342900">
              <a:buFont typeface="+mj-lt"/>
              <a:buAutoNum type="arabicPeriod"/>
            </a:pPr>
            <a:r>
              <a:rPr lang="ja-JP" altLang="en-US" sz="2000" dirty="0"/>
              <a:t>そうでなければ、「</a:t>
            </a:r>
            <a:r>
              <a:rPr lang="en-US" altLang="ja-JP" sz="2000" dirty="0"/>
              <a:t>-A-</a:t>
            </a:r>
            <a:r>
              <a:rPr lang="ja-JP" altLang="en-US" sz="2000" dirty="0"/>
              <a:t>」と表示します。</a:t>
            </a:r>
            <a:endParaRPr lang="en-US" altLang="ja-JP" sz="2000" dirty="0"/>
          </a:p>
          <a:p>
            <a:pPr marL="342900" indent="-342900">
              <a:buFont typeface="+mj-lt"/>
              <a:buAutoNum type="arabicPeriod"/>
            </a:pPr>
            <a:r>
              <a:rPr lang="ja-JP" altLang="en-US" sz="2000" dirty="0"/>
              <a:t>秒の値に</a:t>
            </a:r>
            <a:r>
              <a:rPr lang="en-US" altLang="ja-JP" sz="2000" dirty="0"/>
              <a:t>1</a:t>
            </a:r>
            <a:r>
              <a:rPr lang="ja-JP" altLang="en-US" sz="2000" dirty="0"/>
              <a:t>を足します。</a:t>
            </a:r>
            <a:endParaRPr lang="en-US" altLang="ja-JP" sz="2000" dirty="0"/>
          </a:p>
          <a:p>
            <a:pPr marL="342900" indent="-342900">
              <a:buFont typeface="+mj-lt"/>
              <a:buAutoNum type="arabicPeriod"/>
            </a:pPr>
            <a:r>
              <a:rPr lang="ja-JP" altLang="en-US" sz="2000" dirty="0"/>
              <a:t>もし秒の値が</a:t>
            </a:r>
            <a:r>
              <a:rPr lang="en-US" altLang="ja-JP" sz="2000" dirty="0"/>
              <a:t>59</a:t>
            </a:r>
            <a:r>
              <a:rPr lang="ja-JP" altLang="en-US" sz="2000" dirty="0"/>
              <a:t>を超えたら（</a:t>
            </a:r>
            <a:r>
              <a:rPr lang="en-US" altLang="ja-JP" sz="2000" dirty="0"/>
              <a:t>60</a:t>
            </a:r>
            <a:r>
              <a:rPr lang="ja-JP" altLang="en-US" sz="2000" dirty="0"/>
              <a:t>になったら）、秒の値を</a:t>
            </a:r>
            <a:r>
              <a:rPr lang="en-US" altLang="ja-JP" sz="2000" dirty="0"/>
              <a:t>0</a:t>
            </a:r>
            <a:r>
              <a:rPr lang="ja-JP" altLang="en-US" sz="2000" dirty="0"/>
              <a:t>に戻します。</a:t>
            </a:r>
            <a:endParaRPr lang="en-US" altLang="ja-JP" sz="2000" dirty="0"/>
          </a:p>
          <a:p>
            <a:pPr marL="342900" indent="-342900">
              <a:buFont typeface="+mj-lt"/>
              <a:buAutoNum type="arabicPeriod"/>
            </a:pPr>
            <a:r>
              <a:rPr lang="en-US" altLang="ja-JP" sz="2000" dirty="0"/>
              <a:t>1</a:t>
            </a:r>
            <a:r>
              <a:rPr lang="ja-JP" altLang="en-US" sz="2000" dirty="0"/>
              <a:t>秒間スリープします（実行を停止します）。</a:t>
            </a:r>
            <a:endParaRPr lang="en-US" altLang="ja-JP" sz="2000" dirty="0"/>
          </a:p>
        </p:txBody>
      </p:sp>
    </p:spTree>
    <p:extLst>
      <p:ext uri="{BB962C8B-B14F-4D97-AF65-F5344CB8AC3E}">
        <p14:creationId xmlns:p14="http://schemas.microsoft.com/office/powerpoint/2010/main" val="285722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1208" y="307848"/>
            <a:ext cx="11128925" cy="5909310"/>
          </a:xfrm>
          <a:prstGeom prst="rect">
            <a:avLst/>
          </a:prstGeom>
          <a:noFill/>
        </p:spPr>
        <p:txBody>
          <a:bodyPr wrap="square" rtlCol="0">
            <a:spAutoFit/>
          </a:bodyPr>
          <a:lstStyle/>
          <a:p>
            <a:r>
              <a:rPr kumimoji="1" lang="ja-JP" altLang="en-US" b="1" dirty="0"/>
              <a:t>＜</a:t>
            </a:r>
            <a:r>
              <a:rPr kumimoji="1" lang="en-US" altLang="ja-JP" b="1" dirty="0"/>
              <a:t>Python</a:t>
            </a:r>
            <a:r>
              <a:rPr kumimoji="1" lang="ja-JP" altLang="en-US" b="1" dirty="0"/>
              <a:t>によるプログラミング＞</a:t>
            </a:r>
            <a:endParaRPr kumimoji="1" lang="en-US" altLang="ja-JP" b="1" dirty="0"/>
          </a:p>
          <a:p>
            <a:endParaRPr lang="en-US" altLang="ja-JP" dirty="0"/>
          </a:p>
          <a:p>
            <a:r>
              <a:rPr kumimoji="1" lang="ja-JP" altLang="en-US" dirty="0"/>
              <a:t>では、このような処理をプログラムにしていきましょう。</a:t>
            </a:r>
            <a:endParaRPr kumimoji="1" lang="en-US" altLang="ja-JP" dirty="0"/>
          </a:p>
          <a:p>
            <a:endParaRPr lang="en-US" altLang="ja-JP" dirty="0"/>
          </a:p>
          <a:p>
            <a:r>
              <a:rPr lang="ja-JP" altLang="en-US" dirty="0"/>
              <a:t>あらかじめ「</a:t>
            </a:r>
            <a:r>
              <a:rPr lang="en-US" altLang="ja-JP" dirty="0"/>
              <a:t>time</a:t>
            </a:r>
            <a:r>
              <a:rPr lang="ja-JP" altLang="en-US" dirty="0"/>
              <a:t>」モジュールをインポートします。</a:t>
            </a:r>
            <a:endParaRPr lang="en-US" altLang="ja-JP" dirty="0"/>
          </a:p>
          <a:p>
            <a:endParaRPr lang="en-US" altLang="ja-JP" dirty="0"/>
          </a:p>
          <a:p>
            <a:r>
              <a:rPr lang="en-US" altLang="ja-JP" dirty="0">
                <a:solidFill>
                  <a:srgbClr val="C00000"/>
                </a:solidFill>
              </a:rPr>
              <a:t>import time</a:t>
            </a:r>
          </a:p>
          <a:p>
            <a:endParaRPr lang="en-US" altLang="ja-JP" dirty="0"/>
          </a:p>
          <a:p>
            <a:r>
              <a:rPr lang="ja-JP" altLang="en-US" dirty="0"/>
              <a:t>秒の初期値として</a:t>
            </a:r>
            <a:r>
              <a:rPr lang="en-US" altLang="ja-JP" dirty="0"/>
              <a:t>0</a:t>
            </a:r>
            <a:r>
              <a:rPr lang="ja-JP" altLang="en-US" dirty="0"/>
              <a:t>を設定しておきます。</a:t>
            </a:r>
            <a:endParaRPr lang="en-US" altLang="ja-JP" dirty="0"/>
          </a:p>
          <a:p>
            <a:endParaRPr lang="en-US" altLang="ja-JP" dirty="0"/>
          </a:p>
          <a:p>
            <a:r>
              <a:rPr lang="en-US" altLang="ja-JP" dirty="0">
                <a:solidFill>
                  <a:srgbClr val="C00000"/>
                </a:solidFill>
              </a:rPr>
              <a:t>s = 0</a:t>
            </a:r>
          </a:p>
          <a:p>
            <a:endParaRPr lang="en-US" altLang="ja-JP" dirty="0"/>
          </a:p>
          <a:p>
            <a:r>
              <a:rPr lang="ja-JP" altLang="en-US" dirty="0"/>
              <a:t>無限ループを作ります。無限ループにするには、条件にブール値の「</a:t>
            </a:r>
            <a:r>
              <a:rPr lang="en-US" altLang="ja-JP" dirty="0"/>
              <a:t>True</a:t>
            </a:r>
            <a:r>
              <a:rPr lang="ja-JP" altLang="en-US" dirty="0"/>
              <a:t>」（常に真）を指定します。</a:t>
            </a:r>
            <a:endParaRPr lang="en-US" altLang="ja-JP" dirty="0"/>
          </a:p>
          <a:p>
            <a:endParaRPr lang="en-US" altLang="ja-JP" dirty="0"/>
          </a:p>
          <a:p>
            <a:r>
              <a:rPr lang="en-US" altLang="ja-JP" dirty="0">
                <a:solidFill>
                  <a:srgbClr val="C00000"/>
                </a:solidFill>
              </a:rPr>
              <a:t>while True:</a:t>
            </a:r>
          </a:p>
          <a:p>
            <a:endParaRPr lang="en-US" altLang="ja-JP" dirty="0"/>
          </a:p>
          <a:p>
            <a:r>
              <a:rPr lang="ja-JP" altLang="en-US" dirty="0"/>
              <a:t>もし秒の値が</a:t>
            </a:r>
            <a:r>
              <a:rPr lang="en-US" altLang="ja-JP" dirty="0"/>
              <a:t>1</a:t>
            </a:r>
            <a:r>
              <a:rPr lang="ja-JP" altLang="en-US" dirty="0"/>
              <a:t>桁の時は、前に半角スペース</a:t>
            </a:r>
            <a:r>
              <a:rPr lang="en-US" altLang="ja-JP" dirty="0"/>
              <a:t>1</a:t>
            </a:r>
            <a:r>
              <a:rPr lang="ja-JP" altLang="en-US" dirty="0"/>
              <a:t>文字を補って、秒の値を表示します。</a:t>
            </a:r>
            <a:endParaRPr lang="en-US" altLang="ja-JP" dirty="0"/>
          </a:p>
          <a:p>
            <a:endParaRPr lang="en-US" altLang="ja-JP" dirty="0"/>
          </a:p>
          <a:p>
            <a:r>
              <a:rPr lang="en-US" altLang="ja-JP" dirty="0">
                <a:solidFill>
                  <a:srgbClr val="C00000"/>
                </a:solidFill>
              </a:rPr>
              <a:t>	if s &lt; 10:</a:t>
            </a:r>
          </a:p>
          <a:p>
            <a:r>
              <a:rPr lang="en-US" altLang="ja-JP" dirty="0">
                <a:solidFill>
                  <a:srgbClr val="C00000"/>
                </a:solidFill>
              </a:rPr>
              <a:t>		print(" ", end="")</a:t>
            </a:r>
          </a:p>
          <a:p>
            <a:r>
              <a:rPr lang="en-US" altLang="ja-JP" dirty="0">
                <a:solidFill>
                  <a:srgbClr val="C00000"/>
                </a:solidFill>
              </a:rPr>
              <a:t>	print(</a:t>
            </a:r>
            <a:r>
              <a:rPr lang="en-US" altLang="ja-JP" dirty="0" err="1">
                <a:solidFill>
                  <a:srgbClr val="C00000"/>
                </a:solidFill>
              </a:rPr>
              <a:t>str</a:t>
            </a:r>
            <a:r>
              <a:rPr lang="en-US" altLang="ja-JP" dirty="0">
                <a:solidFill>
                  <a:srgbClr val="C00000"/>
                </a:solidFill>
              </a:rPr>
              <a:t>(s) + " : ", end="")</a:t>
            </a:r>
          </a:p>
        </p:txBody>
      </p:sp>
    </p:spTree>
    <p:extLst>
      <p:ext uri="{BB962C8B-B14F-4D97-AF65-F5344CB8AC3E}">
        <p14:creationId xmlns:p14="http://schemas.microsoft.com/office/powerpoint/2010/main" val="4523977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TotalTime>
  <Words>1224</Words>
  <Application>Microsoft Office PowerPoint</Application>
  <PresentationFormat>ワイド画面</PresentationFormat>
  <Paragraphs>177</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游ゴシック</vt:lpstr>
      <vt:lpstr>游ゴシック Light</vt:lpstr>
      <vt:lpstr>Arial</vt:lpstr>
      <vt:lpstr>Office テーマ</vt:lpstr>
      <vt:lpstr>Pythonビデオ教材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uchida</dc:creator>
  <cp:lastModifiedBy>内田保雄</cp:lastModifiedBy>
  <cp:revision>122</cp:revision>
  <dcterms:created xsi:type="dcterms:W3CDTF">2020-02-27T05:27:02Z</dcterms:created>
  <dcterms:modified xsi:type="dcterms:W3CDTF">2022-02-17T01:47:24Z</dcterms:modified>
</cp:coreProperties>
</file>