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67" r:id="rId5"/>
    <p:sldId id="275" r:id="rId6"/>
    <p:sldId id="270" r:id="rId7"/>
    <p:sldId id="276" r:id="rId8"/>
    <p:sldId id="271" r:id="rId9"/>
    <p:sldId id="268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59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68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98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07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45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26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55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1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20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47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4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24C0-986E-4E0C-995C-D7A500CF94C5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6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9237"/>
          </a:xfrm>
        </p:spPr>
        <p:txBody>
          <a:bodyPr/>
          <a:lstStyle/>
          <a:p>
            <a:r>
              <a:rPr kumimoji="1" lang="en-US" altLang="ja-JP" dirty="0" smtClean="0"/>
              <a:t>Python</a:t>
            </a:r>
            <a:r>
              <a:rPr kumimoji="1" lang="ja-JP" altLang="en-US" dirty="0" smtClean="0"/>
              <a:t>ビデオ教材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50464" y="4181856"/>
            <a:ext cx="5900928" cy="424732"/>
          </a:xfrm>
        </p:spPr>
        <p:txBody>
          <a:bodyPr lIns="0" rIns="0">
            <a:normAutofit/>
          </a:bodyPr>
          <a:lstStyle/>
          <a:p>
            <a:r>
              <a:rPr lang="ja-JP" altLang="en-US" dirty="0" smtClean="0"/>
              <a:t>ｐｙ１４０：</a:t>
            </a:r>
            <a:r>
              <a:rPr lang="ja-JP" altLang="en-US" dirty="0"/>
              <a:t>有限</a:t>
            </a:r>
            <a:r>
              <a:rPr lang="ja-JP" altLang="en-US" dirty="0" smtClean="0"/>
              <a:t>オートマトン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3340204"/>
            <a:ext cx="3116580" cy="290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7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04252" y="354793"/>
            <a:ext cx="1131226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〔</a:t>
            </a:r>
            <a:r>
              <a:rPr lang="ja-JP" altLang="en-US" sz="2800" dirty="0" smtClean="0"/>
              <a:t>タイトル</a:t>
            </a:r>
            <a:r>
              <a:rPr lang="en-US" altLang="ja-JP" sz="2800" dirty="0" smtClean="0"/>
              <a:t>〕</a:t>
            </a:r>
            <a:r>
              <a:rPr lang="ja-JP" altLang="en-US" sz="2800" dirty="0"/>
              <a:t>有限</a:t>
            </a:r>
            <a:r>
              <a:rPr lang="ja-JP" altLang="en-US" sz="2800" dirty="0" smtClean="0"/>
              <a:t>オートマトン</a:t>
            </a:r>
            <a:endParaRPr lang="en-US" altLang="ja-JP" sz="2800" dirty="0"/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〔</a:t>
            </a:r>
            <a:r>
              <a:rPr lang="ja-JP" altLang="en-US" sz="2400" dirty="0" smtClean="0"/>
              <a:t>問題</a:t>
            </a:r>
            <a:r>
              <a:rPr lang="en-US" altLang="ja-JP" sz="2400" dirty="0" smtClean="0"/>
              <a:t>〕</a:t>
            </a:r>
          </a:p>
          <a:p>
            <a:r>
              <a:rPr lang="ja-JP" altLang="en-US" sz="2400" dirty="0" smtClean="0"/>
              <a:t>　基本情報技術者試験平成</a:t>
            </a:r>
            <a:r>
              <a:rPr lang="en-US" altLang="ja-JP" sz="2400" dirty="0" smtClean="0"/>
              <a:t>17</a:t>
            </a:r>
            <a:r>
              <a:rPr lang="ja-JP" altLang="en-US" sz="2400" dirty="0" smtClean="0"/>
              <a:t>年春期午前</a:t>
            </a:r>
            <a:endParaRPr lang="en-US" altLang="ja-JP" sz="2400" dirty="0" smtClean="0"/>
          </a:p>
          <a:p>
            <a:r>
              <a:rPr lang="ja-JP" altLang="en-US" sz="2400" dirty="0" smtClean="0"/>
              <a:t>問</a:t>
            </a:r>
            <a:r>
              <a:rPr lang="en-US" altLang="ja-JP" sz="2400" dirty="0" smtClean="0"/>
              <a:t>11</a:t>
            </a:r>
            <a:r>
              <a:rPr lang="ja-JP" altLang="en-US" sz="2400" dirty="0" smtClean="0"/>
              <a:t>の有限オートマトンの動作を</a:t>
            </a:r>
            <a:r>
              <a:rPr lang="ja-JP" altLang="en-US" sz="2400" dirty="0" err="1" smtClean="0"/>
              <a:t>模倣す</a:t>
            </a:r>
            <a:endParaRPr lang="en-US" altLang="ja-JP" sz="2400" dirty="0" smtClean="0"/>
          </a:p>
          <a:p>
            <a:r>
              <a:rPr lang="ja-JP" altLang="en-US" sz="2400" dirty="0" smtClean="0"/>
              <a:t>る（シミュレーション）するプログラム</a:t>
            </a:r>
            <a:endParaRPr lang="en-US" altLang="ja-JP" sz="2400" dirty="0" smtClean="0"/>
          </a:p>
          <a:p>
            <a:r>
              <a:rPr lang="ja-JP" altLang="en-US" sz="2400" dirty="0" smtClean="0"/>
              <a:t>を作成してください。</a:t>
            </a:r>
            <a:r>
              <a:rPr lang="ja-JP" altLang="en-US" sz="2400" dirty="0"/>
              <a:t/>
            </a:r>
            <a:br>
              <a:rPr lang="ja-JP" altLang="en-US" sz="2400" dirty="0"/>
            </a:br>
            <a:endParaRPr lang="en-US" altLang="ja-JP" sz="2400" dirty="0" smtClean="0"/>
          </a:p>
          <a:p>
            <a:r>
              <a:rPr lang="en-US" altLang="ja-JP" sz="2400" dirty="0" smtClean="0"/>
              <a:t>〔</a:t>
            </a:r>
            <a:r>
              <a:rPr lang="ja-JP" altLang="en-US" sz="2400" dirty="0" smtClean="0"/>
              <a:t>実行例</a:t>
            </a:r>
            <a:r>
              <a:rPr lang="en-US" altLang="ja-JP" sz="2400" dirty="0" smtClean="0"/>
              <a:t>〕</a:t>
            </a:r>
            <a:endParaRPr lang="en-US" altLang="ja-JP" sz="2800" dirty="0" smtClean="0"/>
          </a:p>
          <a:p>
            <a:r>
              <a:rPr lang="ja-JP" altLang="en-US" sz="2400" dirty="0" smtClean="0"/>
              <a:t> 後掲</a:t>
            </a:r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en-US" altLang="ja-JP" sz="2400" dirty="0" smtClean="0"/>
              <a:t>〔</a:t>
            </a:r>
            <a:r>
              <a:rPr lang="ja-JP" altLang="en-US" sz="2400" dirty="0" smtClean="0"/>
              <a:t>ねらい</a:t>
            </a:r>
            <a:r>
              <a:rPr lang="en-US" altLang="ja-JP" sz="2400" dirty="0" smtClean="0"/>
              <a:t>〕</a:t>
            </a:r>
          </a:p>
          <a:p>
            <a:r>
              <a:rPr lang="ja-JP" altLang="en-US" sz="2400" dirty="0" smtClean="0"/>
              <a:t>　</a:t>
            </a:r>
            <a:r>
              <a:rPr lang="ja-JP" altLang="en-US" sz="2400" dirty="0"/>
              <a:t>状態</a:t>
            </a:r>
            <a:r>
              <a:rPr lang="ja-JP" altLang="en-US" sz="2400" dirty="0" smtClean="0"/>
              <a:t>遷移について理解します。</a:t>
            </a:r>
            <a:endParaRPr lang="en-US" altLang="ja-JP" sz="2400" dirty="0" smtClean="0">
              <a:solidFill>
                <a:srgbClr val="C0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761" y="1290482"/>
            <a:ext cx="4869751" cy="155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24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76692" y="650449"/>
            <a:ext cx="1049203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実行例です。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91" y="1043176"/>
            <a:ext cx="9439015" cy="50833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627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0520" y="332232"/>
            <a:ext cx="11451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＜問題の分析＞</a:t>
            </a:r>
            <a:endParaRPr kumimoji="1" lang="en-US" altLang="ja-JP" b="1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では</a:t>
            </a:r>
            <a:r>
              <a:rPr lang="ja-JP" altLang="en-US" dirty="0"/>
              <a:t>、基本情報技術者試験平成</a:t>
            </a:r>
            <a:r>
              <a:rPr lang="en-US" altLang="ja-JP" dirty="0"/>
              <a:t>17</a:t>
            </a:r>
            <a:r>
              <a:rPr lang="ja-JP" altLang="en-US" dirty="0"/>
              <a:t>年春期</a:t>
            </a:r>
            <a:r>
              <a:rPr lang="ja-JP" altLang="en-US" dirty="0" smtClean="0"/>
              <a:t>午前問</a:t>
            </a:r>
            <a:r>
              <a:rPr lang="en-US" altLang="ja-JP" dirty="0"/>
              <a:t>11</a:t>
            </a:r>
            <a:r>
              <a:rPr lang="ja-JP" altLang="en-US" dirty="0"/>
              <a:t>の有限オートマトンの動作</a:t>
            </a:r>
            <a:r>
              <a:rPr lang="ja-JP" altLang="en-US"/>
              <a:t>を</a:t>
            </a:r>
            <a:r>
              <a:rPr lang="ja-JP" altLang="en-US" smtClean="0"/>
              <a:t>模倣（</a:t>
            </a:r>
            <a:r>
              <a:rPr lang="ja-JP" altLang="en-US" dirty="0"/>
              <a:t>シミュレーション）</a:t>
            </a:r>
            <a:r>
              <a:rPr lang="ja-JP" altLang="en-US" dirty="0" smtClean="0"/>
              <a:t>する処理について</a:t>
            </a:r>
            <a:r>
              <a:rPr kumimoji="1" lang="ja-JP" altLang="en-US" dirty="0" smtClean="0"/>
              <a:t>考えていきましょう。</a:t>
            </a:r>
            <a:endParaRPr kumimoji="1" lang="en-US" altLang="ja-JP" dirty="0" smtClean="0"/>
          </a:p>
          <a:p>
            <a:r>
              <a:rPr lang="ja-JP" altLang="en-US" dirty="0"/>
              <a:t>問題</a:t>
            </a:r>
            <a:r>
              <a:rPr lang="ja-JP" altLang="en-US" dirty="0" smtClean="0"/>
              <a:t>は次のとおりです。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pic>
        <p:nvPicPr>
          <p:cNvPr id="4" name="Picture 2" descr="\\nr01\private\uchida\Downloads\AutomatonEvenOd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15" y="1824912"/>
            <a:ext cx="6831687" cy="462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8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2984" y="320040"/>
            <a:ext cx="111289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ここで、以下のように問題を再定義します。</a:t>
            </a:r>
            <a:endParaRPr lang="en-US" altLang="ja-JP" dirty="0" smtClean="0"/>
          </a:p>
          <a:p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/>
              <a:t>1</a:t>
            </a:r>
            <a:r>
              <a:rPr lang="ja-JP" altLang="en-US" dirty="0"/>
              <a:t>桁入力されるたびに、それまでに入力された</a:t>
            </a:r>
            <a:r>
              <a:rPr lang="en-US" altLang="ja-JP" dirty="0"/>
              <a:t>1</a:t>
            </a:r>
            <a:r>
              <a:rPr lang="ja-JP" altLang="en-US" dirty="0" err="1"/>
              <a:t>の合</a:t>
            </a:r>
            <a:r>
              <a:rPr lang="ja-JP" altLang="en-US" dirty="0"/>
              <a:t>計数が奇数個であれば「状態：奇」、偶数個であれば「状態：偶」と表示するものとする。（プログラム作成のためのヒント：このとき、</a:t>
            </a:r>
            <a:r>
              <a:rPr lang="en-US" altLang="ja-JP" dirty="0"/>
              <a:t>1</a:t>
            </a:r>
            <a:r>
              <a:rPr lang="ja-JP" altLang="en-US" dirty="0"/>
              <a:t>桁ごとの値を文字列として記憶しておく。）</a:t>
            </a:r>
          </a:p>
          <a:p>
            <a:endParaRPr lang="ja-JP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/>
              <a:t>8</a:t>
            </a:r>
            <a:r>
              <a:rPr lang="ja-JP" altLang="en-US" dirty="0"/>
              <a:t>桁の入力が終われば、それまでに入力された</a:t>
            </a:r>
            <a:r>
              <a:rPr lang="en-US" altLang="ja-JP" dirty="0"/>
              <a:t>2</a:t>
            </a:r>
            <a:r>
              <a:rPr lang="ja-JP" altLang="en-US" dirty="0"/>
              <a:t>進数列を「入力 </a:t>
            </a:r>
            <a:r>
              <a:rPr lang="en-US" altLang="ja-JP" dirty="0"/>
              <a:t>= </a:t>
            </a:r>
            <a:r>
              <a:rPr lang="en-US" altLang="ja-JP" dirty="0" err="1"/>
              <a:t>bbbbbbbb</a:t>
            </a:r>
            <a:r>
              <a:rPr lang="ja-JP" altLang="en-US" dirty="0"/>
              <a:t>」</a:t>
            </a:r>
            <a:r>
              <a:rPr lang="en-US" altLang="ja-JP" dirty="0"/>
              <a:t>(b</a:t>
            </a:r>
            <a:r>
              <a:rPr lang="ja-JP" altLang="en-US" dirty="0"/>
              <a:t>は</a:t>
            </a:r>
            <a:r>
              <a:rPr lang="en-US" altLang="ja-JP" dirty="0"/>
              <a:t>1</a:t>
            </a:r>
            <a:r>
              <a:rPr lang="ja-JP" altLang="en-US" dirty="0"/>
              <a:t>桁の</a:t>
            </a:r>
            <a:r>
              <a:rPr lang="en-US" altLang="ja-JP" dirty="0"/>
              <a:t>2</a:t>
            </a:r>
            <a:r>
              <a:rPr lang="ja-JP" altLang="en-US" dirty="0"/>
              <a:t>進数を示す</a:t>
            </a:r>
            <a:r>
              <a:rPr lang="en-US" altLang="ja-JP" dirty="0"/>
              <a:t>)</a:t>
            </a:r>
            <a:r>
              <a:rPr lang="ja-JP" altLang="en-US" dirty="0"/>
              <a:t>の形で表示する。また、最終段階でそれまでに入力された</a:t>
            </a:r>
            <a:r>
              <a:rPr lang="en-US" altLang="ja-JP" dirty="0"/>
              <a:t>1</a:t>
            </a:r>
            <a:r>
              <a:rPr lang="ja-JP" altLang="en-US" dirty="0" err="1"/>
              <a:t>の合</a:t>
            </a:r>
            <a:r>
              <a:rPr lang="ja-JP" altLang="en-US" dirty="0"/>
              <a:t>計数が奇数個であれば「受理されない：奇」、偶数個であれば 「受理される：偶」と表示するものとする。</a:t>
            </a:r>
          </a:p>
          <a:p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参考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オートマトン</a:t>
            </a:r>
            <a:r>
              <a:rPr lang="ja-JP" altLang="en-US" dirty="0"/>
              <a:t>は、「自動機械」の意味である。内部に「状態」を保持し、外部からの「入力」により、次の状態に「遷移」する。現在の</a:t>
            </a:r>
            <a:r>
              <a:rPr lang="ja-JP" altLang="en-US" dirty="0" smtClean="0"/>
              <a:t>コンピュータ</a:t>
            </a:r>
            <a:r>
              <a:rPr lang="ja-JP" altLang="en-US" dirty="0"/>
              <a:t>の原理となる数学的なモデルである</a:t>
            </a:r>
            <a:r>
              <a:rPr lang="ja-JP" altLang="en-US" dirty="0" smtClean="0"/>
              <a:t>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3613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2984" y="320040"/>
            <a:ext cx="1112892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以下の動作を実現</a:t>
            </a:r>
            <a:r>
              <a:rPr lang="ja-JP" altLang="en-US" dirty="0" smtClean="0"/>
              <a:t>する。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    次のように、</a:t>
            </a:r>
            <a:r>
              <a:rPr lang="en-US" altLang="ja-JP" dirty="0"/>
              <a:t>8</a:t>
            </a:r>
            <a:r>
              <a:rPr lang="ja-JP" altLang="en-US" dirty="0"/>
              <a:t>桁の</a:t>
            </a:r>
            <a:r>
              <a:rPr lang="en-US" altLang="ja-JP" dirty="0"/>
              <a:t>2</a:t>
            </a:r>
            <a:r>
              <a:rPr lang="ja-JP" altLang="en-US" dirty="0"/>
              <a:t>進数を</a:t>
            </a:r>
            <a:r>
              <a:rPr lang="en-US" altLang="ja-JP" dirty="0"/>
              <a:t>1</a:t>
            </a:r>
            <a:r>
              <a:rPr lang="ja-JP" altLang="en-US" dirty="0"/>
              <a:t>桁ずつ入力する。この例では、</a:t>
            </a:r>
            <a:r>
              <a:rPr lang="en-US" altLang="ja-JP" dirty="0" smtClean="0"/>
              <a:t>10101100</a:t>
            </a:r>
            <a:r>
              <a:rPr lang="en-US" altLang="ja-JP" baseline="-25000" dirty="0" smtClean="0"/>
              <a:t>2</a:t>
            </a:r>
            <a:r>
              <a:rPr lang="ja-JP" altLang="en-US" dirty="0" smtClean="0"/>
              <a:t>を</a:t>
            </a:r>
            <a:r>
              <a:rPr lang="ja-JP" altLang="en-US" dirty="0"/>
              <a:t>左から順に入力している。</a:t>
            </a:r>
            <a:br>
              <a:rPr lang="ja-JP" altLang="en-US" dirty="0"/>
            </a:br>
            <a:r>
              <a:rPr lang="ja-JP" altLang="en-US" dirty="0"/>
              <a:t>    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ビット</a:t>
            </a:r>
            <a:r>
              <a:rPr lang="ja-JP" altLang="en-US" dirty="0"/>
              <a:t>を入力してください</a:t>
            </a:r>
            <a:br>
              <a:rPr lang="ja-JP" altLang="en-US" dirty="0"/>
            </a:br>
            <a:r>
              <a:rPr lang="ja-JP" altLang="en-US" dirty="0"/>
              <a:t>    </a:t>
            </a:r>
            <a:r>
              <a:rPr lang="en-US" altLang="ja-JP" dirty="0"/>
              <a:t>1</a:t>
            </a:r>
            <a:br>
              <a:rPr lang="en-US" altLang="ja-JP" dirty="0"/>
            </a:br>
            <a:r>
              <a:rPr lang="en-US" altLang="ja-JP" dirty="0"/>
              <a:t>    </a:t>
            </a:r>
            <a:r>
              <a:rPr lang="ja-JP" altLang="en-US" dirty="0"/>
              <a:t>状態：奇</a:t>
            </a:r>
            <a:br>
              <a:rPr lang="ja-JP" altLang="en-US" dirty="0"/>
            </a:b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    ビットを入力してください</a:t>
            </a:r>
            <a:br>
              <a:rPr lang="ja-JP" altLang="en-US" dirty="0"/>
            </a:br>
            <a:r>
              <a:rPr lang="ja-JP" altLang="en-US" dirty="0"/>
              <a:t>    </a:t>
            </a:r>
            <a:r>
              <a:rPr lang="en-US" altLang="ja-JP" dirty="0"/>
              <a:t>0</a:t>
            </a:r>
            <a:br>
              <a:rPr lang="en-US" altLang="ja-JP" dirty="0"/>
            </a:br>
            <a:r>
              <a:rPr lang="en-US" altLang="ja-JP" dirty="0"/>
              <a:t>    </a:t>
            </a:r>
            <a:r>
              <a:rPr lang="ja-JP" altLang="en-US" dirty="0"/>
              <a:t>状態：奇</a:t>
            </a:r>
            <a:br>
              <a:rPr lang="ja-JP" altLang="en-US" dirty="0"/>
            </a:b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    ビットを入力してください</a:t>
            </a:r>
            <a:br>
              <a:rPr lang="ja-JP" altLang="en-US" dirty="0"/>
            </a:br>
            <a:r>
              <a:rPr lang="ja-JP" altLang="en-US" dirty="0"/>
              <a:t>    </a:t>
            </a:r>
            <a:r>
              <a:rPr lang="en-US" altLang="ja-JP" dirty="0"/>
              <a:t>1</a:t>
            </a:r>
            <a:br>
              <a:rPr lang="en-US" altLang="ja-JP" dirty="0"/>
            </a:br>
            <a:r>
              <a:rPr lang="en-US" altLang="ja-JP" dirty="0"/>
              <a:t>    </a:t>
            </a:r>
            <a:r>
              <a:rPr lang="ja-JP" altLang="en-US" dirty="0"/>
              <a:t>状態：偶</a:t>
            </a:r>
            <a:br>
              <a:rPr lang="ja-JP" altLang="en-US" dirty="0"/>
            </a:b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    ビットを入力してください</a:t>
            </a:r>
            <a:br>
              <a:rPr lang="ja-JP" altLang="en-US" dirty="0"/>
            </a:br>
            <a:r>
              <a:rPr lang="ja-JP" altLang="en-US" dirty="0"/>
              <a:t>    </a:t>
            </a:r>
            <a:r>
              <a:rPr lang="en-US" altLang="ja-JP" dirty="0"/>
              <a:t>0</a:t>
            </a:r>
            <a:br>
              <a:rPr lang="en-US" altLang="ja-JP" dirty="0"/>
            </a:br>
            <a:r>
              <a:rPr lang="en-US" altLang="ja-JP" dirty="0"/>
              <a:t>    </a:t>
            </a:r>
            <a:r>
              <a:rPr lang="ja-JP" altLang="en-US" dirty="0"/>
              <a:t>状態：偶</a:t>
            </a:r>
            <a:br>
              <a:rPr lang="ja-JP" altLang="en-US" dirty="0"/>
            </a:b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    ビットを入力してください</a:t>
            </a:r>
            <a:br>
              <a:rPr lang="ja-JP" altLang="en-US" dirty="0"/>
            </a:br>
            <a:r>
              <a:rPr lang="ja-JP" altLang="en-US" dirty="0"/>
              <a:t>    </a:t>
            </a:r>
            <a:r>
              <a:rPr lang="en-US" altLang="ja-JP" dirty="0"/>
              <a:t>1</a:t>
            </a:r>
            <a:br>
              <a:rPr lang="en-US" altLang="ja-JP" dirty="0"/>
            </a:br>
            <a:r>
              <a:rPr lang="en-US" altLang="ja-JP" dirty="0"/>
              <a:t>    </a:t>
            </a:r>
            <a:r>
              <a:rPr lang="ja-JP" altLang="en-US" dirty="0"/>
              <a:t>状態：</a:t>
            </a:r>
            <a:r>
              <a:rPr lang="ja-JP" altLang="en-US" dirty="0" smtClean="0"/>
              <a:t>奇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60890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2984" y="320040"/>
            <a:ext cx="111289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    </a:t>
            </a:r>
            <a:r>
              <a:rPr lang="ja-JP" altLang="en-US" dirty="0"/>
              <a:t>ビットを入力してください</a:t>
            </a:r>
            <a:br>
              <a:rPr lang="ja-JP" altLang="en-US" dirty="0"/>
            </a:br>
            <a:r>
              <a:rPr lang="ja-JP" altLang="en-US" dirty="0"/>
              <a:t>    </a:t>
            </a:r>
            <a:r>
              <a:rPr lang="en-US" altLang="ja-JP" dirty="0"/>
              <a:t>1</a:t>
            </a:r>
            <a:br>
              <a:rPr lang="en-US" altLang="ja-JP" dirty="0"/>
            </a:br>
            <a:r>
              <a:rPr lang="en-US" altLang="ja-JP" dirty="0"/>
              <a:t>    </a:t>
            </a:r>
            <a:r>
              <a:rPr lang="ja-JP" altLang="en-US" dirty="0"/>
              <a:t>状態：偶</a:t>
            </a:r>
            <a:br>
              <a:rPr lang="ja-JP" altLang="en-US" dirty="0"/>
            </a:b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    ビットを入力してください</a:t>
            </a:r>
            <a:br>
              <a:rPr lang="ja-JP" altLang="en-US" dirty="0"/>
            </a:br>
            <a:r>
              <a:rPr lang="ja-JP" altLang="en-US" dirty="0"/>
              <a:t>    </a:t>
            </a:r>
            <a:r>
              <a:rPr lang="en-US" altLang="ja-JP" dirty="0"/>
              <a:t>0</a:t>
            </a:r>
            <a:br>
              <a:rPr lang="en-US" altLang="ja-JP" dirty="0"/>
            </a:br>
            <a:r>
              <a:rPr lang="en-US" altLang="ja-JP" dirty="0"/>
              <a:t>    </a:t>
            </a:r>
            <a:r>
              <a:rPr lang="ja-JP" altLang="en-US" dirty="0"/>
              <a:t>状態：偶</a:t>
            </a:r>
            <a:br>
              <a:rPr lang="ja-JP" altLang="en-US" dirty="0"/>
            </a:b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    ビットを入力してください</a:t>
            </a:r>
            <a:br>
              <a:rPr lang="ja-JP" altLang="en-US" dirty="0"/>
            </a:br>
            <a:r>
              <a:rPr lang="ja-JP" altLang="en-US" dirty="0"/>
              <a:t>    </a:t>
            </a:r>
            <a:r>
              <a:rPr lang="en-US" altLang="ja-JP" dirty="0"/>
              <a:t>0</a:t>
            </a:r>
            <a:br>
              <a:rPr lang="en-US" altLang="ja-JP" dirty="0"/>
            </a:br>
            <a:r>
              <a:rPr lang="en-US" altLang="ja-JP" dirty="0"/>
              <a:t>    </a:t>
            </a:r>
            <a:r>
              <a:rPr lang="ja-JP" altLang="en-US" dirty="0"/>
              <a:t>状態：偶</a:t>
            </a:r>
            <a:br>
              <a:rPr lang="ja-JP" altLang="en-US" dirty="0"/>
            </a:b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    入力 </a:t>
            </a:r>
            <a:r>
              <a:rPr lang="en-US" altLang="ja-JP" dirty="0"/>
              <a:t>= 10101100</a:t>
            </a:r>
            <a:br>
              <a:rPr lang="en-US" altLang="ja-JP" dirty="0"/>
            </a:br>
            <a:r>
              <a:rPr lang="en-US" altLang="ja-JP" dirty="0"/>
              <a:t>    </a:t>
            </a:r>
            <a:r>
              <a:rPr lang="ja-JP" altLang="en-US" dirty="0"/>
              <a:t>受理される：</a:t>
            </a:r>
            <a:r>
              <a:rPr lang="ja-JP" altLang="en-US" dirty="0" smtClean="0"/>
              <a:t>偶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b="1" dirty="0" smtClean="0"/>
              <a:t>※</a:t>
            </a:r>
            <a:r>
              <a:rPr lang="ja-JP" altLang="en-US" b="1" dirty="0" smtClean="0"/>
              <a:t>解説を別動画として準備していますのでそちらをみてください。</a:t>
            </a:r>
            <a:endParaRPr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157664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21208" y="539496"/>
            <a:ext cx="111289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＜処理の流れのまとめ＞</a:t>
            </a:r>
            <a:endParaRPr kumimoji="1" lang="en-US" altLang="ja-JP" sz="2000" b="1" dirty="0" smtClean="0"/>
          </a:p>
          <a:p>
            <a:endParaRPr lang="en-US" altLang="ja-JP" sz="2000" dirty="0"/>
          </a:p>
          <a:p>
            <a:r>
              <a:rPr lang="ja-JP" altLang="en-US" sz="2000" dirty="0"/>
              <a:t>今回</a:t>
            </a:r>
            <a:r>
              <a:rPr lang="ja-JP" altLang="en-US" sz="2000" dirty="0" smtClean="0"/>
              <a:t>は</a:t>
            </a:r>
            <a:r>
              <a:rPr kumimoji="1" lang="ja-JP" altLang="en-US" sz="2000" dirty="0" smtClean="0"/>
              <a:t>、処理の流れを省略します。</a:t>
            </a:r>
            <a:endParaRPr kumimoji="1"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28572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21208" y="307848"/>
            <a:ext cx="11128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＜</a:t>
            </a:r>
            <a:r>
              <a:rPr kumimoji="1" lang="en-US" altLang="ja-JP" b="1" dirty="0" smtClean="0"/>
              <a:t>Python</a:t>
            </a:r>
            <a:r>
              <a:rPr kumimoji="1" lang="ja-JP" altLang="en-US" b="1" dirty="0" smtClean="0"/>
              <a:t>によるプログラミング＞</a:t>
            </a:r>
            <a:endParaRPr kumimoji="1" lang="en-US" altLang="ja-JP" b="1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今回はプログラムを掲載しませんので、問題の分析を参考にして、演習問題として考えてみてください。</a:t>
            </a:r>
            <a:endParaRPr kumimoji="1" lang="en-US" altLang="ja-JP" dirty="0" smtClean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523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281</Words>
  <Application>Microsoft Office PowerPoint</Application>
  <PresentationFormat>ワイド画面</PresentationFormat>
  <Paragraphs>56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游ゴシック</vt:lpstr>
      <vt:lpstr>游ゴシック Light</vt:lpstr>
      <vt:lpstr>Arial</vt:lpstr>
      <vt:lpstr>Office テーマ</vt:lpstr>
      <vt:lpstr>Pythonビデオ教材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uchida</dc:creator>
  <cp:lastModifiedBy>uchida</cp:lastModifiedBy>
  <cp:revision>134</cp:revision>
  <dcterms:created xsi:type="dcterms:W3CDTF">2020-02-27T05:27:02Z</dcterms:created>
  <dcterms:modified xsi:type="dcterms:W3CDTF">2020-03-17T02:20:39Z</dcterms:modified>
</cp:coreProperties>
</file>