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8" r:id="rId4"/>
    <p:sldId id="271" r:id="rId5"/>
    <p:sldId id="269" r:id="rId6"/>
    <p:sldId id="331" r:id="rId7"/>
    <p:sldId id="287" r:id="rId8"/>
    <p:sldId id="295" r:id="rId9"/>
    <p:sldId id="296" r:id="rId10"/>
    <p:sldId id="289" r:id="rId11"/>
    <p:sldId id="286" r:id="rId12"/>
    <p:sldId id="290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0"/>
    <a:srgbClr val="F89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66B4C-4C47-4D03-A7BA-E6E8F51A6098}" type="datetimeFigureOut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37609-92AB-4E9B-A7E1-DC45CDE45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91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106A5-4B8E-495C-B593-6380F19D4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01D866-BE44-4E57-A676-687D49C0F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D84EE4-CC03-4D8D-AFC5-196D63431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A113-AC73-4A74-9E06-289AA1D62F5C}" type="datetime1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4198E4-FC95-484D-A177-B0A94287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561401-8BF1-4900-AFFF-C5CD80B6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36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4D3AFD-AB95-4257-8B33-E589B1B6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24FB925-8F6E-409E-9907-298F866AE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29C70D-0F9C-4C7C-95B0-3D757420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993-B89B-4D6A-85A8-86F5ACDD0AD8}" type="datetime1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F5222-8F7F-4A4D-ABAB-0116255C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CF0DA1-9934-4EDA-8E1D-325D53EF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70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C44FC90-968A-46D6-B19E-9C7653CDA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E7D6E4-3D97-4D11-8E5F-B589D4874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6B8EAB-647C-4188-AFAC-C5E5531B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87CA-93B2-4981-8756-4786C1EA7814}" type="datetime1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27C51B-3AD2-4695-868E-47C5035D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13E225-EFBB-4DB9-936B-6C6C0E9C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9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8459D9-0630-4208-B295-2E3B832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3432AF-9822-45F6-902E-68E36EAB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60A4A4-ADB4-463E-9F37-835DFFB3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1BA9-7F99-4A0C-8F0E-261B48F7590B}" type="datetime1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A6145A-2159-4FC1-B0A9-177ABCC9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B15423-AE22-4A47-AB53-3D32F114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68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A79FB3-94FC-4D8E-BA39-32044A55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F38B38-2155-4DA9-8779-6BE11E411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5BFEFF-3360-4B0C-A17B-977FC562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8393-F387-432B-949F-947C1AF5C827}" type="datetime1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7C650D-28D9-4769-AD41-37ED38C1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029118-4B00-4396-BB9F-72898CA7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02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87E5A-9F40-41AA-8C5E-1D608FC5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AA94E3-CF92-416F-9DFE-3D78D9E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4A5CAC2-BCC0-4224-9C01-A767D4ED7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E6A3BB-B66C-45EB-A93B-12BA365B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4353-B561-4ADF-AAFB-2D4400EA1592}" type="datetime1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FBF34B-E162-4AB4-8625-2F6BD0BB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79AA2A-9533-41F8-B937-E6F75FA8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91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7C8E0-5121-4AB9-9A95-689BC28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3EFA26-6D80-470C-BA5C-0C971132C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2757F8-D5BC-4525-9E20-037794133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D782C2-A01C-4FEA-B1BD-7E94B699D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D70E869-4734-4660-9986-58C520A1A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997BB8D-4AEF-49E3-9D59-CD6EF68F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439-C7DB-4581-935A-1EA2EB7DFC6E}" type="datetime1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8CFD155-C614-47AB-BDC2-9F1B52FF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129B302-4FB5-4714-885E-8468E941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4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5685F-9AAC-498B-BFCB-3918CDFF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729B42A-E4A8-4E81-8F78-816A0043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EE66-BC46-4AA3-A2C2-3363C86C1FA5}" type="datetime1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25FD527-004F-47F7-94DE-55E9E68D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9E48E4-6EA1-4DCF-9726-ACC22983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24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20815F-6852-49ED-8B38-35882202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6D65-2F78-43D4-933B-A55F992C409A}" type="datetime1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B25A8E-CD98-4B71-AECF-88F6F292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457A03-3CAB-42F6-95B0-6E4900BB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07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BCEA08-82F1-42D4-AA02-1D3BEFF0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3FB0AD-D228-41BF-9091-A8127618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52FA1A8-9A68-4D73-87D6-912C2C0E1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392EA7-E819-4958-8A60-A5CC6619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EB16-A052-4092-8327-216F7965028F}" type="datetime1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957C03-9BA4-4C19-A896-3ED736FF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945F09-D9DE-413F-A077-6D434ED4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D23978-26B6-4524-B0CF-1D41816C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70CC748-6094-4ABD-BA2A-81E668337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AEF0EA6-F366-4D29-9FF5-75FF2397A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C4DA54-5535-40FE-9993-C0E85157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C4C6-4FEB-4173-91C1-14142E18333D}" type="datetime1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490286-4910-440A-A35A-D35CB139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416C3F-4CD5-4A0C-9DE5-BCC500EC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911FB0C-ABD3-47C7-ADC2-53644D04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045827-325E-457F-8DF9-DA28D0478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A952A2-7BA8-4025-B516-0A1A7FBDD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E31F-FF45-4908-AC02-4BBE80940687}" type="datetime1">
              <a:rPr kumimoji="1" lang="ja-JP" altLang="en-US" smtClean="0"/>
              <a:t>2023/3/21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8DB204-7308-4148-B954-E7CC0A393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09E373-A7C7-4E42-8232-2FD41D668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D4DC-EDB2-4985-AB40-DC94F0A3B0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58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dublocks.org/" TargetMode="External"/><Relationship Id="rId2" Type="http://schemas.openxmlformats.org/officeDocument/2006/relationships/hyperlink" Target="https://edublocks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ublocks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ublocks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blocks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19521" y="687219"/>
            <a:ext cx="119348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EduBlocks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サイト（トップページ）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https://edublocks.org/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EduBlocks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App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（アプリケーション）のページ：すぐにプログラムを作りたいとき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3"/>
              </a:rPr>
              <a:t>https://app.edublocks.org/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BA18F0-360B-42EB-BF62-8E223805E947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EduBlocks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kumimoji="1" lang="en-US" altLang="ja-JP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V4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）の基本操作（小学生向け）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EA7808-D7E3-46A2-9972-F03BD2282439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A5AF6B4-DA28-4AD1-BA19-A1E89E65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3" name="図 2">
            <a:hlinkClick r:id="rId2"/>
            <a:extLst>
              <a:ext uri="{FF2B5EF4-FFF2-40B4-BE49-F238E27FC236}">
                <a16:creationId xmlns:a16="http://schemas.microsoft.com/office/drawing/2014/main" id="{9E42DCDD-2BF5-E585-D096-76830B0BA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219" y="1583011"/>
            <a:ext cx="4041165" cy="1845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>
            <a:hlinkClick r:id="rId3"/>
            <a:extLst>
              <a:ext uri="{FF2B5EF4-FFF2-40B4-BE49-F238E27FC236}">
                <a16:creationId xmlns:a16="http://schemas.microsoft.com/office/drawing/2014/main" id="{BAB85997-2137-25EE-685D-D91333CF7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219" y="4865961"/>
            <a:ext cx="4088004" cy="1845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23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19521" y="687219"/>
            <a:ext cx="1193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プログラム（プロジェクト）の保存（ほぞん）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5BD26-50EA-44C5-81E8-9AC4E953343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プログラムの保存（ほぞん）と読み込（こ）み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C9CC7-D4D2-4E6F-A330-C018C4DDE894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A13CDC-6CD7-40A0-A72A-FDB1E740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11" y="2092172"/>
            <a:ext cx="9191977" cy="4373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1A3A2239-C3BC-43C9-AB77-4A5BACEB9482}"/>
              </a:ext>
            </a:extLst>
          </p:cNvPr>
          <p:cNvSpPr/>
          <p:nvPr/>
        </p:nvSpPr>
        <p:spPr>
          <a:xfrm>
            <a:off x="2801235" y="3102843"/>
            <a:ext cx="2062595" cy="2167658"/>
          </a:xfrm>
          <a:prstGeom prst="wedgeRectCallout">
            <a:avLst>
              <a:gd name="adj1" fmla="val -82104"/>
              <a:gd name="adj2" fmla="val -82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① 名前を付ける（書き換える）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br>
              <a:rPr kumimoji="1" lang="en-US" altLang="ja-JP" dirty="0">
                <a:solidFill>
                  <a:schemeClr val="tx1"/>
                </a:solidFill>
              </a:rPr>
            </a:br>
            <a:r>
              <a:rPr kumimoji="1" lang="en-US" altLang="ja-JP" dirty="0">
                <a:solidFill>
                  <a:schemeClr val="tx1"/>
                </a:solidFill>
              </a:rPr>
              <a:t>※</a:t>
            </a:r>
            <a:r>
              <a:rPr kumimoji="1" lang="ja-JP" altLang="en-US" dirty="0">
                <a:solidFill>
                  <a:schemeClr val="tx1"/>
                </a:solidFill>
              </a:rPr>
              <a:t>ただし、</a:t>
            </a:r>
            <a:r>
              <a:rPr kumimoji="1" lang="en-US" altLang="ja-JP" dirty="0">
                <a:solidFill>
                  <a:schemeClr val="tx1"/>
                </a:solidFill>
              </a:rPr>
              <a:t>Firefox</a:t>
            </a:r>
            <a:r>
              <a:rPr kumimoji="1" lang="ja-JP" altLang="en-US" dirty="0">
                <a:solidFill>
                  <a:schemeClr val="tx1"/>
                </a:solidFill>
              </a:rPr>
              <a:t>ブラウザは書き換えがうまくできません。</a:t>
            </a: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7AB11A7A-94EC-4268-B998-80A1BDFD2334}"/>
              </a:ext>
            </a:extLst>
          </p:cNvPr>
          <p:cNvSpPr/>
          <p:nvPr/>
        </p:nvSpPr>
        <p:spPr>
          <a:xfrm>
            <a:off x="9096703" y="1466509"/>
            <a:ext cx="2680137" cy="357428"/>
          </a:xfrm>
          <a:prstGeom prst="wedgeRectCallout">
            <a:avLst>
              <a:gd name="adj1" fmla="val -32752"/>
              <a:gd name="adj2" fmla="val 1483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② 保存（ほぞん）する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9B345DA-5025-4F90-B84A-4E4675877FBD}"/>
              </a:ext>
            </a:extLst>
          </p:cNvPr>
          <p:cNvSpPr/>
          <p:nvPr/>
        </p:nvSpPr>
        <p:spPr>
          <a:xfrm>
            <a:off x="659228" y="1478674"/>
            <a:ext cx="3589507" cy="345261"/>
          </a:xfrm>
          <a:prstGeom prst="wedgeRectCallout">
            <a:avLst>
              <a:gd name="adj1" fmla="val -21993"/>
              <a:gd name="adj2" fmla="val 1455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Home</a:t>
            </a:r>
            <a:r>
              <a:rPr kumimoji="1" lang="ja-JP" altLang="en-US" dirty="0">
                <a:solidFill>
                  <a:schemeClr val="tx1"/>
                </a:solidFill>
              </a:rPr>
              <a:t>画面に戻るには </a:t>
            </a:r>
            <a:r>
              <a:rPr kumimoji="1" lang="en-US" altLang="ja-JP" dirty="0">
                <a:solidFill>
                  <a:schemeClr val="tx1"/>
                </a:solidFill>
              </a:rPr>
              <a:t>&lt;</a:t>
            </a:r>
            <a:r>
              <a:rPr kumimoji="1" lang="ja-JP" altLang="en-US" dirty="0">
                <a:solidFill>
                  <a:schemeClr val="tx1"/>
                </a:solidFill>
              </a:rPr>
              <a:t> を押す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715A427-D6D8-4232-BE7C-16AA269D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05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19521" y="687219"/>
            <a:ext cx="1193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プログラム（プロジェクト）の読み込（こ）み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5BD26-50EA-44C5-81E8-9AC4E953343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プログラムの保存（ほぞん）と読み込（こ）み（２）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C9CC7-D4D2-4E6F-A330-C018C4DDE894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FC1395-2394-4705-958D-33FC0121C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43" y="1439060"/>
            <a:ext cx="9945114" cy="4731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4E754D73-7904-4B54-8F9B-91785747CB74}"/>
              </a:ext>
            </a:extLst>
          </p:cNvPr>
          <p:cNvSpPr/>
          <p:nvPr/>
        </p:nvSpPr>
        <p:spPr>
          <a:xfrm>
            <a:off x="7110918" y="5246309"/>
            <a:ext cx="1857983" cy="345261"/>
          </a:xfrm>
          <a:prstGeom prst="wedgeRectCallout">
            <a:avLst>
              <a:gd name="adj1" fmla="val -69738"/>
              <a:gd name="adj2" fmla="val -1108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② </a:t>
            </a:r>
            <a:r>
              <a:rPr kumimoji="1" lang="en-US" altLang="ja-JP" dirty="0">
                <a:solidFill>
                  <a:schemeClr val="tx1"/>
                </a:solidFill>
              </a:rPr>
              <a:t>here</a:t>
            </a:r>
            <a:r>
              <a:rPr kumimoji="1" lang="ja-JP" altLang="en-US" dirty="0">
                <a:solidFill>
                  <a:schemeClr val="tx1"/>
                </a:solidFill>
              </a:rPr>
              <a:t> を押す</a:t>
            </a: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C61C0C2A-C63E-49C2-B201-F8D2EB77CD0A}"/>
              </a:ext>
            </a:extLst>
          </p:cNvPr>
          <p:cNvSpPr/>
          <p:nvPr/>
        </p:nvSpPr>
        <p:spPr>
          <a:xfrm>
            <a:off x="2441643" y="3632289"/>
            <a:ext cx="2033080" cy="345261"/>
          </a:xfrm>
          <a:prstGeom prst="wedgeRectCallout">
            <a:avLst>
              <a:gd name="adj1" fmla="val -98172"/>
              <a:gd name="adj2" fmla="val -1672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① </a:t>
            </a:r>
            <a:r>
              <a:rPr kumimoji="1" lang="en-US" altLang="ja-JP" dirty="0">
                <a:solidFill>
                  <a:schemeClr val="tx1"/>
                </a:solidFill>
              </a:rPr>
              <a:t>Project</a:t>
            </a:r>
            <a:r>
              <a:rPr kumimoji="1" lang="ja-JP" altLang="en-US" dirty="0">
                <a:solidFill>
                  <a:schemeClr val="tx1"/>
                </a:solidFill>
              </a:rPr>
              <a:t>を押す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29073BF-4A7E-4619-AFED-602314D6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90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19521" y="687219"/>
            <a:ext cx="11934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保存（ほぞん）したプログラム（プロジェクト）をクリックして選んでから、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開く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ボタンをクリックする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5BD26-50EA-44C5-81E8-9AC4E953343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プログラムの保存（ほぞん）と読み込（こ）み（３）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C9CC7-D4D2-4E6F-A330-C018C4DDE894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13AF009-D8BD-443A-8F7A-1E3F650FD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25" y="1806514"/>
            <a:ext cx="7362217" cy="4616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E70015C-E4EC-4E4C-9BD0-581490C3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82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28586" y="658644"/>
            <a:ext cx="11934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EduBlocks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（エデュブロックス）サイトへの接続（せつぞく）確認（かくにん）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0362A9-32E4-47B2-9478-1C77A01C3F8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EduBlocks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の基本（きほん）操作（そうさ）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63C90E-D558-4F48-85CE-9CA17E3F847C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4BB860-7E74-4F2F-9D80-26C21BAC2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699" y="1837010"/>
            <a:ext cx="9372600" cy="4281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35EF0DFA-E918-4894-B51D-7255230A775F}"/>
              </a:ext>
            </a:extLst>
          </p:cNvPr>
          <p:cNvSpPr/>
          <p:nvPr/>
        </p:nvSpPr>
        <p:spPr>
          <a:xfrm>
            <a:off x="2490281" y="5223753"/>
            <a:ext cx="690664" cy="690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C807F3B-99C4-40B2-9ADA-08A4A9A9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84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28586" y="658644"/>
            <a:ext cx="1193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EduBlocks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サイトへの接続（せつぞく）確認（かくにん）（２）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0362A9-32E4-47B2-9478-1C77A01C3F8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EduBlocks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の基本（きほん）操作（そうさ）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63C90E-D558-4F48-85CE-9CA17E3F847C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7C9377-34B0-4FA0-B527-FA0D77F11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99" y="1745098"/>
            <a:ext cx="9677400" cy="43699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AB2B6876-9F2E-4DA2-83B7-8F6C58AE594F}"/>
              </a:ext>
            </a:extLst>
          </p:cNvPr>
          <p:cNvSpPr/>
          <p:nvPr/>
        </p:nvSpPr>
        <p:spPr>
          <a:xfrm>
            <a:off x="2616741" y="4143983"/>
            <a:ext cx="690664" cy="690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C991497-F154-4ACC-99A4-34B08AB2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87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69F920-0F53-4D19-B4CC-C162D0379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2" y="1380826"/>
            <a:ext cx="9974094" cy="512730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28586" y="658644"/>
            <a:ext cx="1193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3"/>
              </a:rPr>
              <a:t>EduBlocks</a:t>
            </a: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サイトへの接続（せつぞく）確認（かくにん）（３）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0362A9-32E4-47B2-9478-1C77A01C3F8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EduBlocks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の基本（きほん）操作（そうさ）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63C90E-D558-4F48-85CE-9CA17E3F847C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610C910-7DF3-41A8-8F62-FA6423FCF413}"/>
              </a:ext>
            </a:extLst>
          </p:cNvPr>
          <p:cNvSpPr/>
          <p:nvPr/>
        </p:nvSpPr>
        <p:spPr>
          <a:xfrm>
            <a:off x="10087586" y="5868615"/>
            <a:ext cx="797668" cy="797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35A9A1B-90F2-47D1-AA12-252C5A9E14C6}"/>
              </a:ext>
            </a:extLst>
          </p:cNvPr>
          <p:cNvSpPr/>
          <p:nvPr/>
        </p:nvSpPr>
        <p:spPr>
          <a:xfrm>
            <a:off x="1592097" y="3458183"/>
            <a:ext cx="1355385" cy="1355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31250E7-B5A0-475C-AF33-BA2E97A6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19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28586" y="658644"/>
            <a:ext cx="11934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画面の構成（こうせい）と基本（きほん）操作（そうさ）について説明していきます。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0362A9-32E4-47B2-9478-1C77A01C3F8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err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EduBlocks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の基本操作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63C90E-D558-4F48-85CE-9CA17E3F847C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74D9F7-D207-46EF-ACF7-EFFAC1EB0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01" y="2117508"/>
            <a:ext cx="9648600" cy="4359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57E8006-18DA-4245-8241-460F0F86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06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318F795-1E28-4733-B4DF-BA8FBDCD5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4" y="794706"/>
            <a:ext cx="8488688" cy="589719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5BD26-50EA-44C5-81E8-9AC4E9533439}"/>
              </a:ext>
            </a:extLst>
          </p:cNvPr>
          <p:cNvSpPr txBox="1"/>
          <p:nvPr/>
        </p:nvSpPr>
        <p:spPr>
          <a:xfrm>
            <a:off x="0" y="8999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プログラム作成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画面の操作（そうさ）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C9CC7-D4D2-4E6F-A330-C018C4DDE894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F4C3ED5E-B84C-4F7E-9B75-26C2D581F4C5}"/>
              </a:ext>
            </a:extLst>
          </p:cNvPr>
          <p:cNvSpPr/>
          <p:nvPr/>
        </p:nvSpPr>
        <p:spPr>
          <a:xfrm>
            <a:off x="2649038" y="704876"/>
            <a:ext cx="9174818" cy="688918"/>
          </a:xfrm>
          <a:prstGeom prst="wedgeRectCallout">
            <a:avLst>
              <a:gd name="adj1" fmla="val -64879"/>
              <a:gd name="adj2" fmla="val 2020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</a:rPr>
              <a:t>Statement</a:t>
            </a:r>
            <a:r>
              <a:rPr lang="ja-JP" altLang="en-US" dirty="0">
                <a:solidFill>
                  <a:schemeClr val="tx1"/>
                </a:solidFill>
              </a:rPr>
              <a:t>（ステートメント：命令）</a:t>
            </a:r>
            <a:r>
              <a:rPr kumimoji="1" lang="ja-JP" altLang="en-US" dirty="0">
                <a:solidFill>
                  <a:schemeClr val="tx1"/>
                </a:solidFill>
              </a:rPr>
              <a:t>のグループをクリックして表示（ひょうじ）し、ブロックをドラッグ（マウスの左ボタンを押しながら移動）して右側に移動する。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72F5B4-7985-4594-B7DB-33AD3A8C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D860649-1A74-4147-A9AF-AC7A7A8CCF86}"/>
              </a:ext>
            </a:extLst>
          </p:cNvPr>
          <p:cNvCxnSpPr>
            <a:cxnSpLocks/>
          </p:cNvCxnSpPr>
          <p:nvPr/>
        </p:nvCxnSpPr>
        <p:spPr>
          <a:xfrm flipV="1">
            <a:off x="2831977" y="4421080"/>
            <a:ext cx="1100831" cy="4793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5CECA8-F09E-4B3A-89F1-783EC77CE3A2}"/>
              </a:ext>
            </a:extLst>
          </p:cNvPr>
          <p:cNvSpPr txBox="1"/>
          <p:nvPr/>
        </p:nvSpPr>
        <p:spPr>
          <a:xfrm>
            <a:off x="9204942" y="1798225"/>
            <a:ext cx="26189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＜説明＞</a:t>
            </a:r>
            <a:endParaRPr kumimoji="1" lang="en-US" altLang="ja-JP" dirty="0"/>
          </a:p>
          <a:p>
            <a:r>
              <a:rPr kumimoji="1" lang="en-US" altLang="ja-JP" dirty="0"/>
              <a:t>Print</a:t>
            </a:r>
            <a:r>
              <a:rPr kumimoji="1" lang="ja-JP" altLang="en-US" dirty="0"/>
              <a:t>ブロックは</a:t>
            </a:r>
            <a:r>
              <a:rPr kumimoji="1" lang="en-US" altLang="ja-JP" dirty="0"/>
              <a:t>2</a:t>
            </a:r>
            <a:r>
              <a:rPr lang="ja-JP" altLang="en-US" dirty="0"/>
              <a:t>種類あり、上側のブロックには</a:t>
            </a:r>
            <a:r>
              <a:rPr lang="en-US" altLang="ja-JP" dirty="0"/>
              <a:t>”</a:t>
            </a:r>
            <a:r>
              <a:rPr lang="ja-JP" altLang="en-US" dirty="0"/>
              <a:t>（</a:t>
            </a:r>
            <a:r>
              <a:rPr lang="en-US" altLang="ja-JP" dirty="0"/>
              <a:t>2</a:t>
            </a:r>
            <a:r>
              <a:rPr lang="ja-JP" altLang="en-US" dirty="0"/>
              <a:t>重引用符：に</a:t>
            </a:r>
            <a:r>
              <a:rPr lang="ja-JP" altLang="en-US" dirty="0" err="1"/>
              <a:t>じゅう</a:t>
            </a:r>
            <a:r>
              <a:rPr lang="ja-JP" altLang="en-US" dirty="0"/>
              <a:t>いんようふ）の記号がついているため文字列のみを表示するときに使います。</a:t>
            </a:r>
            <a:endParaRPr lang="en-US" altLang="ja-JP" dirty="0"/>
          </a:p>
          <a:p>
            <a:r>
              <a:rPr kumimoji="1" lang="ja-JP" altLang="en-US" dirty="0"/>
              <a:t>下側のブロックには</a:t>
            </a:r>
            <a:r>
              <a:rPr kumimoji="1" lang="en-US" altLang="ja-JP" dirty="0"/>
              <a:t>”</a:t>
            </a:r>
            <a:r>
              <a:rPr kumimoji="1" lang="ja-JP" altLang="en-US" dirty="0"/>
              <a:t>の記号がついていないため、文字列を表示する場合には「</a:t>
            </a:r>
            <a:r>
              <a:rPr kumimoji="1" lang="en-US" altLang="ja-JP" dirty="0"/>
              <a:t>”</a:t>
            </a:r>
            <a:r>
              <a:rPr lang="ja-JP" altLang="en-US" dirty="0"/>
              <a:t>〇〇〇</a:t>
            </a:r>
            <a:r>
              <a:rPr kumimoji="1" lang="en-US" altLang="ja-JP" dirty="0"/>
              <a:t>”</a:t>
            </a:r>
            <a:r>
              <a:rPr kumimoji="1" lang="ja-JP" altLang="en-US" dirty="0"/>
              <a:t>」のように</a:t>
            </a:r>
            <a:r>
              <a:rPr kumimoji="1" lang="en-US" altLang="ja-JP" dirty="0"/>
              <a:t>”</a:t>
            </a:r>
            <a:r>
              <a:rPr kumimoji="1" lang="ja-JP" altLang="en-US" dirty="0"/>
              <a:t>の記号で囲みます。</a:t>
            </a:r>
          </a:p>
        </p:txBody>
      </p:sp>
    </p:spTree>
    <p:extLst>
      <p:ext uri="{BB962C8B-B14F-4D97-AF65-F5344CB8AC3E}">
        <p14:creationId xmlns:p14="http://schemas.microsoft.com/office/powerpoint/2010/main" val="336568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991E2E-8240-4A53-A363-C3C1482A3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62" y="1909052"/>
            <a:ext cx="10041675" cy="4534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5BD26-50EA-44C5-81E8-9AC4E9533439}"/>
              </a:ext>
            </a:extLst>
          </p:cNvPr>
          <p:cNvSpPr txBox="1"/>
          <p:nvPr/>
        </p:nvSpPr>
        <p:spPr>
          <a:xfrm>
            <a:off x="0" y="8999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プログラム作成</a:t>
            </a:r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画面の操作（そうさ）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C9CC7-D4D2-4E6F-A330-C018C4DDE894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A371DB2-CC1B-4AF9-8060-323EBF59365C}"/>
              </a:ext>
            </a:extLst>
          </p:cNvPr>
          <p:cNvSpPr/>
          <p:nvPr/>
        </p:nvSpPr>
        <p:spPr>
          <a:xfrm>
            <a:off x="1300871" y="2271224"/>
            <a:ext cx="480303" cy="480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F4C3ED5E-B84C-4F7E-9B75-26C2D581F4C5}"/>
              </a:ext>
            </a:extLst>
          </p:cNvPr>
          <p:cNvSpPr/>
          <p:nvPr/>
        </p:nvSpPr>
        <p:spPr>
          <a:xfrm>
            <a:off x="2810964" y="790575"/>
            <a:ext cx="5961562" cy="790575"/>
          </a:xfrm>
          <a:prstGeom prst="wedgeRectCallout">
            <a:avLst>
              <a:gd name="adj1" fmla="val -66573"/>
              <a:gd name="adj2" fmla="val 1653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Split</a:t>
            </a:r>
            <a:r>
              <a:rPr kumimoji="1" lang="ja-JP" altLang="en-US" dirty="0">
                <a:solidFill>
                  <a:schemeClr val="tx1"/>
                </a:solidFill>
              </a:rPr>
              <a:t>（スプリット）表示（ひょうじ）：ブロックとコード（プログラム）を同時に表示（ひょうじ）する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78498E25-E331-40DF-A191-9038E88B21EA}"/>
              </a:ext>
            </a:extLst>
          </p:cNvPr>
          <p:cNvSpPr/>
          <p:nvPr/>
        </p:nvSpPr>
        <p:spPr>
          <a:xfrm>
            <a:off x="2810964" y="4772025"/>
            <a:ext cx="3933824" cy="345261"/>
          </a:xfrm>
          <a:prstGeom prst="wedgeRectCallout">
            <a:avLst>
              <a:gd name="adj1" fmla="val 56984"/>
              <a:gd name="adj2" fmla="val 1409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ブロックを画面の中心に整列させる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6D06E283-7F41-4268-8D81-EB03FD91A3CB}"/>
              </a:ext>
            </a:extLst>
          </p:cNvPr>
          <p:cNvSpPr/>
          <p:nvPr/>
        </p:nvSpPr>
        <p:spPr>
          <a:xfrm>
            <a:off x="3743325" y="5535716"/>
            <a:ext cx="2352674" cy="345261"/>
          </a:xfrm>
          <a:prstGeom prst="wedgeRectCallout">
            <a:avLst>
              <a:gd name="adj1" fmla="val 91399"/>
              <a:gd name="adj2" fmla="val 333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表示の拡大・縮小</a:t>
            </a: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D162FFC7-DBA3-4D5D-ADB7-C90336B5DAAB}"/>
              </a:ext>
            </a:extLst>
          </p:cNvPr>
          <p:cNvSpPr/>
          <p:nvPr/>
        </p:nvSpPr>
        <p:spPr>
          <a:xfrm>
            <a:off x="9534525" y="784990"/>
            <a:ext cx="2143124" cy="345261"/>
          </a:xfrm>
          <a:prstGeom prst="wedgeRectCallout">
            <a:avLst>
              <a:gd name="adj1" fmla="val 1116"/>
              <a:gd name="adj2" fmla="val 2816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プログラムの</a:t>
            </a:r>
            <a:r>
              <a:rPr lang="ja-JP" altLang="en-US" dirty="0">
                <a:solidFill>
                  <a:schemeClr val="tx1"/>
                </a:solidFill>
              </a:rPr>
              <a:t>実行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72F5B4-7985-4594-B7DB-33AD3A8C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5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F88056C-A159-43AF-A419-F6BD2203A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1" y="732274"/>
            <a:ext cx="10701337" cy="4835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5BD26-50EA-44C5-81E8-9AC4E953343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エラー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C9CC7-D4D2-4E6F-A330-C018C4DDE894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C5D79111-306C-41DB-B563-DFC44B0BF054}"/>
              </a:ext>
            </a:extLst>
          </p:cNvPr>
          <p:cNvSpPr/>
          <p:nvPr/>
        </p:nvSpPr>
        <p:spPr>
          <a:xfrm>
            <a:off x="2362200" y="5905500"/>
            <a:ext cx="9084468" cy="730201"/>
          </a:xfrm>
          <a:prstGeom prst="wedgeRectCallout">
            <a:avLst>
              <a:gd name="adj1" fmla="val 32634"/>
              <a:gd name="adj2" fmla="val -1413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エラーが表示（ひょうじ）されたら、</a:t>
            </a:r>
            <a:r>
              <a:rPr kumimoji="1" lang="en-US" altLang="ja-JP" dirty="0">
                <a:solidFill>
                  <a:schemeClr val="tx1"/>
                </a:solidFill>
              </a:rPr>
              <a:t>Split</a:t>
            </a:r>
            <a:r>
              <a:rPr kumimoji="1" lang="ja-JP" altLang="en-US" dirty="0">
                <a:solidFill>
                  <a:schemeClr val="tx1"/>
                </a:solidFill>
              </a:rPr>
              <a:t>表示（表示）でプログラムの行番号に対応（たいおう）するブロックを修正（しゅうせい）する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E5E66FC-1811-4CF7-9D6A-2E9E2437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0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B5DFA61-FF97-487D-A72A-8244F00F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312883"/>
            <a:ext cx="9865609" cy="4454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899BAF-ED0F-4BAD-AF70-58F58BD8F768}"/>
              </a:ext>
            </a:extLst>
          </p:cNvPr>
          <p:cNvSpPr txBox="1"/>
          <p:nvPr/>
        </p:nvSpPr>
        <p:spPr>
          <a:xfrm>
            <a:off x="119521" y="687219"/>
            <a:ext cx="1193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デバッグ：プログラムのエラーを取り除（のぞ）くこと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5BD26-50EA-44C5-81E8-9AC4E953343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8962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デバッグ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C9CC7-D4D2-4E6F-A330-C018C4DDE894}"/>
              </a:ext>
            </a:extLst>
          </p:cNvPr>
          <p:cNvSpPr txBox="1"/>
          <p:nvPr/>
        </p:nvSpPr>
        <p:spPr>
          <a:xfrm>
            <a:off x="119521" y="147499"/>
            <a:ext cx="113777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EduBlocks</a:t>
            </a:r>
            <a:endParaRPr lang="en-US" altLang="ja-JP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C5D79111-306C-41DB-B563-DFC44B0BF054}"/>
              </a:ext>
            </a:extLst>
          </p:cNvPr>
          <p:cNvSpPr/>
          <p:nvPr/>
        </p:nvSpPr>
        <p:spPr>
          <a:xfrm>
            <a:off x="1400175" y="6029325"/>
            <a:ext cx="10125075" cy="664676"/>
          </a:xfrm>
          <a:prstGeom prst="wedgeRectCallout">
            <a:avLst>
              <a:gd name="adj1" fmla="val -11372"/>
              <a:gd name="adj2" fmla="val -4116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エラーが表示（ひょうじ）されたら、</a:t>
            </a:r>
            <a:r>
              <a:rPr kumimoji="1" lang="en-US" altLang="ja-JP" dirty="0">
                <a:solidFill>
                  <a:schemeClr val="tx1"/>
                </a:solidFill>
              </a:rPr>
              <a:t>Split</a:t>
            </a:r>
            <a:r>
              <a:rPr kumimoji="1" lang="ja-JP" altLang="en-US" dirty="0">
                <a:solidFill>
                  <a:schemeClr val="tx1"/>
                </a:solidFill>
              </a:rPr>
              <a:t>表示（表示）でプログラムの行番号に対応（たいおう）するブロックを修正（しゅうせい）する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F245F21-10FC-4A57-B027-A93B2E777673}"/>
              </a:ext>
            </a:extLst>
          </p:cNvPr>
          <p:cNvCxnSpPr>
            <a:cxnSpLocks/>
          </p:cNvCxnSpPr>
          <p:nvPr/>
        </p:nvCxnSpPr>
        <p:spPr>
          <a:xfrm flipV="1">
            <a:off x="5958117" y="2688168"/>
            <a:ext cx="1799766" cy="85218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8A8ECE4-81B5-4210-8AE9-14A38CF2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D4DC-EDB2-4985-AB40-DC94F0A3B04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256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4365</TotalTime>
  <Words>550</Words>
  <Application>Microsoft Office PowerPoint</Application>
  <PresentationFormat>ワイド画面</PresentationFormat>
  <Paragraphs>69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HGP創英角ﾎﾟｯﾌﾟ体</vt:lpstr>
      <vt:lpstr>HG丸ｺﾞｼｯｸM-PRO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内田 保雄</dc:creator>
  <cp:lastModifiedBy>内田 保雄</cp:lastModifiedBy>
  <cp:revision>134</cp:revision>
  <dcterms:created xsi:type="dcterms:W3CDTF">2022-02-19T01:17:47Z</dcterms:created>
  <dcterms:modified xsi:type="dcterms:W3CDTF">2023-03-20T23:27:42Z</dcterms:modified>
</cp:coreProperties>
</file>