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9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53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67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17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205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43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54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91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39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4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8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08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5ABF5-E5E7-45C0-9F36-3606D5EDD177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1AB27-027C-408D-BDC0-5A6582E81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00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955585"/>
            <a:ext cx="903426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200" dirty="0" smtClean="0"/>
              <a:t>Computational Thinking</a:t>
            </a:r>
            <a:r>
              <a:rPr lang="ja-JP" altLang="en-US" sz="2200" dirty="0" smtClean="0"/>
              <a:t>の</a:t>
            </a:r>
            <a:r>
              <a:rPr lang="en-US" altLang="ja-JP" sz="2200" dirty="0" smtClean="0"/>
              <a:t>4</a:t>
            </a:r>
            <a:r>
              <a:rPr lang="ja-JP" altLang="en-US" sz="2200" dirty="0" smtClean="0"/>
              <a:t>ステップ</a:t>
            </a:r>
            <a:endParaRPr lang="en-US" altLang="ja-JP" sz="2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200" dirty="0" smtClean="0"/>
              <a:t>Decomposition</a:t>
            </a:r>
            <a:r>
              <a:rPr lang="ja-JP" altLang="en-US" sz="2200" dirty="0" smtClean="0"/>
              <a:t>（問題の分解）</a:t>
            </a:r>
            <a:endParaRPr lang="en-US" altLang="ja-JP" sz="2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200" dirty="0" smtClean="0"/>
              <a:t>Pattern Recognition</a:t>
            </a:r>
            <a:r>
              <a:rPr lang="ja-JP" altLang="en-US" sz="2200" dirty="0" smtClean="0"/>
              <a:t>（パターンの発見）</a:t>
            </a:r>
            <a:endParaRPr lang="en-US" altLang="ja-JP" sz="2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200" dirty="0" smtClean="0"/>
              <a:t>Abstraction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and Pattern Generalization</a:t>
            </a:r>
            <a:r>
              <a:rPr lang="ja-JP" altLang="en-US" sz="2200" dirty="0" smtClean="0"/>
              <a:t>（抽象化とパターンの汎化）</a:t>
            </a:r>
            <a:endParaRPr lang="en-US" altLang="ja-JP" sz="2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200" dirty="0" smtClean="0"/>
              <a:t>Algorithm Design</a:t>
            </a:r>
            <a:r>
              <a:rPr lang="ja-JP" altLang="en-US" sz="2200" dirty="0" smtClean="0"/>
              <a:t>（手順化）</a:t>
            </a:r>
            <a:endParaRPr lang="en-US" altLang="ja-JP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200" dirty="0" smtClean="0"/>
              <a:t>Programming(Java)</a:t>
            </a:r>
            <a:endParaRPr lang="en-US" altLang="ja-JP" sz="2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478"/>
            <a:ext cx="9144000" cy="954107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CT(Computational Thinking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：計算論的思考）による「</a:t>
            </a: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から</a:t>
            </a: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2800" dirty="0" err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までの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和を求める」プログラムの作成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942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3206" y="81746"/>
            <a:ext cx="433163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ja-JP" sz="3200" dirty="0" smtClean="0"/>
              <a:t>Decomposition</a:t>
            </a:r>
            <a:br>
              <a:rPr lang="en-US" altLang="ja-JP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>1+2+3+4+5+…+8+9+10</a:t>
            </a:r>
            <a:br>
              <a:rPr lang="en-US" altLang="ja-JP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endParaRPr lang="en-US" altLang="ja-JP" sz="3200" dirty="0" smtClean="0"/>
          </a:p>
          <a:p>
            <a:endParaRPr lang="en-US" altLang="ja-JP" sz="3200" dirty="0" smtClean="0"/>
          </a:p>
        </p:txBody>
      </p:sp>
      <p:sp>
        <p:nvSpPr>
          <p:cNvPr id="7" name="下矢印 6"/>
          <p:cNvSpPr/>
          <p:nvPr/>
        </p:nvSpPr>
        <p:spPr>
          <a:xfrm>
            <a:off x="2620503" y="1641784"/>
            <a:ext cx="307428" cy="3289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8892" y="2128345"/>
            <a:ext cx="3930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1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00074" y="2128345"/>
            <a:ext cx="63027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+3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30353" y="2128345"/>
            <a:ext cx="63027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+4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60632" y="2128345"/>
            <a:ext cx="63027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+5</a:t>
            </a:r>
            <a:endParaRPr kumimoji="1" lang="ja-JP" altLang="en-US" sz="3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90911" y="2128345"/>
            <a:ext cx="63027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21190" y="2128344"/>
            <a:ext cx="63027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+8</a:t>
            </a:r>
            <a:endParaRPr kumimoji="1" lang="ja-JP" altLang="en-US" sz="3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53703" y="2128344"/>
            <a:ext cx="63027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+9</a:t>
            </a:r>
            <a:endParaRPr kumimoji="1"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83982" y="2128344"/>
            <a:ext cx="83504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+10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8678" y="2128343"/>
            <a:ext cx="63027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+2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992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3206" y="81746"/>
            <a:ext cx="38236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US" altLang="ja-JP" sz="3200" dirty="0"/>
              <a:t>Pattern </a:t>
            </a:r>
            <a:r>
              <a:rPr lang="en-US" altLang="ja-JP" sz="3200" dirty="0" smtClean="0"/>
              <a:t>Recognition</a:t>
            </a:r>
            <a:endParaRPr lang="ja-JP" altLang="en-US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326395"/>
              </p:ext>
            </p:extLst>
          </p:nvPr>
        </p:nvGraphicFramePr>
        <p:xfrm>
          <a:off x="841479" y="703329"/>
          <a:ext cx="8020271" cy="37084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11767">
                  <a:extLst>
                    <a:ext uri="{9D8B030D-6E8A-4147-A177-3AD203B41FA5}">
                      <a16:colId xmlns:a16="http://schemas.microsoft.com/office/drawing/2014/main" val="2175441909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3287031921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2211027453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3726790439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2011474383"/>
                    </a:ext>
                  </a:extLst>
                </a:gridCol>
                <a:gridCol w="559524">
                  <a:extLst>
                    <a:ext uri="{9D8B030D-6E8A-4147-A177-3AD203B41FA5}">
                      <a16:colId xmlns:a16="http://schemas.microsoft.com/office/drawing/2014/main" val="2172304764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4231904840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3145325923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2793791471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1619975844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3150323308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4068457723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786015820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234039683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275005278"/>
                    </a:ext>
                  </a:extLst>
                </a:gridCol>
                <a:gridCol w="463881">
                  <a:extLst>
                    <a:ext uri="{9D8B030D-6E8A-4147-A177-3AD203B41FA5}">
                      <a16:colId xmlns:a16="http://schemas.microsoft.com/office/drawing/2014/main" val="2393633281"/>
                    </a:ext>
                  </a:extLst>
                </a:gridCol>
                <a:gridCol w="554646">
                  <a:extLst>
                    <a:ext uri="{9D8B030D-6E8A-4147-A177-3AD203B41FA5}">
                      <a16:colId xmlns:a16="http://schemas.microsoft.com/office/drawing/2014/main" val="4257705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233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850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138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ja-JP" altLang="en-US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431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600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endParaRPr kumimoji="1" lang="ja-JP" altLang="en-US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83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kumimoji="1" lang="ja-JP" altLang="en-US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601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kumimoji="1" lang="ja-JP" altLang="en-US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746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kumimoji="1" lang="ja-JP" altLang="en-US" dirty="0">
                        <a:solidFill>
                          <a:schemeClr val="accent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150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119435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72533" y="4706470"/>
            <a:ext cx="5033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findings</a:t>
            </a:r>
            <a:r>
              <a:rPr kumimoji="1" lang="ja-JP" altLang="en-US" dirty="0" smtClean="0"/>
              <a:t>（見つけたこと）</a:t>
            </a:r>
            <a:endParaRPr kumimoji="1" lang="en-US" altLang="ja-JP" dirty="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dirty="0" smtClean="0"/>
              <a:t>オレンジと緑の箱が無駄である</a:t>
            </a:r>
            <a:endParaRPr kumimoji="1" lang="en-US" altLang="ja-JP" dirty="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dirty="0" smtClean="0"/>
              <a:t>最初が不自然（なので、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から始める）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4188" y="703329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</a:t>
            </a:r>
            <a:r>
              <a:rPr kumimoji="1" lang="ja-JP" altLang="en-US" dirty="0" smtClean="0"/>
              <a:t>  </a:t>
            </a:r>
            <a:r>
              <a:rPr kumimoji="1" lang="en-US" altLang="ja-JP" dirty="0" smtClean="0"/>
              <a:t>+</a:t>
            </a:r>
            <a:r>
              <a:rPr kumimoji="1" lang="ja-JP" altLang="en-US" dirty="0" smtClean="0"/>
              <a:t>  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351869" y="1072661"/>
            <a:ext cx="679070" cy="4386848"/>
            <a:chOff x="405659" y="1072661"/>
            <a:chExt cx="679070" cy="4386848"/>
          </a:xfrm>
        </p:grpSpPr>
        <p:cxnSp>
          <p:nvCxnSpPr>
            <p:cNvPr id="8" name="カギ線コネクタ 7"/>
            <p:cNvCxnSpPr>
              <a:endCxn id="5" idx="2"/>
            </p:cNvCxnSpPr>
            <p:nvPr/>
          </p:nvCxnSpPr>
          <p:spPr>
            <a:xfrm rot="5400000" flipH="1" flipV="1">
              <a:off x="-1691326" y="3169646"/>
              <a:ext cx="4386848" cy="192878"/>
            </a:xfrm>
            <a:prstGeom prst="bentConnector3">
              <a:avLst>
                <a:gd name="adj1" fmla="val 80653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405659" y="5459509"/>
              <a:ext cx="67907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649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3206" y="81746"/>
            <a:ext cx="71697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altLang="ja-JP" sz="3200" dirty="0"/>
              <a:t>Abstraction and Pattern </a:t>
            </a:r>
            <a:r>
              <a:rPr lang="en-US" altLang="ja-JP" sz="3200" dirty="0" smtClean="0"/>
              <a:t>Generalization</a:t>
            </a:r>
            <a:endParaRPr lang="ja-JP" altLang="en-US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154325"/>
              </p:ext>
            </p:extLst>
          </p:nvPr>
        </p:nvGraphicFramePr>
        <p:xfrm>
          <a:off x="572533" y="703329"/>
          <a:ext cx="5101446" cy="43484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519020">
                  <a:extLst>
                    <a:ext uri="{9D8B030D-6E8A-4147-A177-3AD203B41FA5}">
                      <a16:colId xmlns:a16="http://schemas.microsoft.com/office/drawing/2014/main" val="2175441909"/>
                    </a:ext>
                  </a:extLst>
                </a:gridCol>
                <a:gridCol w="1149668">
                  <a:extLst>
                    <a:ext uri="{9D8B030D-6E8A-4147-A177-3AD203B41FA5}">
                      <a16:colId xmlns:a16="http://schemas.microsoft.com/office/drawing/2014/main" val="3287031921"/>
                    </a:ext>
                  </a:extLst>
                </a:gridCol>
                <a:gridCol w="2432758">
                  <a:extLst>
                    <a:ext uri="{9D8B030D-6E8A-4147-A177-3AD203B41FA5}">
                      <a16:colId xmlns:a16="http://schemas.microsoft.com/office/drawing/2014/main" val="35056491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合計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加える値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繰り返し条件判断</a:t>
                      </a:r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加える数≦</a:t>
                      </a:r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233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〇（真）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850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〇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51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〇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138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〇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431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〇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00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〇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83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601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〇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746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〇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150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×</a:t>
                      </a:r>
                      <a:r>
                        <a:rPr kumimoji="1" lang="ja-JP" alt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（偽）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119435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673979" y="1335741"/>
            <a:ext cx="270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合計＋加える数値→合計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9059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3206" y="81746"/>
            <a:ext cx="3578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altLang="ja-JP" sz="3200" dirty="0"/>
              <a:t>Algorithm </a:t>
            </a:r>
            <a:r>
              <a:rPr lang="en-US" altLang="ja-JP" sz="3200" dirty="0" smtClean="0"/>
              <a:t>Design</a:t>
            </a:r>
            <a:endParaRPr lang="ja-JP" altLang="en-US" sz="32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033698"/>
              </p:ext>
            </p:extLst>
          </p:nvPr>
        </p:nvGraphicFramePr>
        <p:xfrm>
          <a:off x="123207" y="666521"/>
          <a:ext cx="8814605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995">
                  <a:extLst>
                    <a:ext uri="{9D8B030D-6E8A-4147-A177-3AD203B41FA5}">
                      <a16:colId xmlns:a16="http://schemas.microsoft.com/office/drawing/2014/main" val="957113536"/>
                    </a:ext>
                  </a:extLst>
                </a:gridCol>
                <a:gridCol w="3819157">
                  <a:extLst>
                    <a:ext uri="{9D8B030D-6E8A-4147-A177-3AD203B41FA5}">
                      <a16:colId xmlns:a16="http://schemas.microsoft.com/office/drawing/2014/main" val="3515508344"/>
                    </a:ext>
                  </a:extLst>
                </a:gridCol>
                <a:gridCol w="3708453">
                  <a:extLst>
                    <a:ext uri="{9D8B030D-6E8A-4147-A177-3AD203B41FA5}">
                      <a16:colId xmlns:a16="http://schemas.microsoft.com/office/drawing/2014/main" val="2945778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動作番号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動作</a:t>
                      </a:r>
                      <a:r>
                        <a:rPr kumimoji="1" lang="ja-JP" altLang="en-US" dirty="0" smtClean="0"/>
                        <a:t>内容（自然言語による記述）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簡略表記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681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合計に</a:t>
                      </a:r>
                      <a:r>
                        <a:rPr kumimoji="1" lang="en-US" altLang="ja-JP" dirty="0" smtClean="0"/>
                        <a:t>0</a:t>
                      </a:r>
                      <a:r>
                        <a:rPr kumimoji="1" lang="ja-JP" altLang="en-US" dirty="0" smtClean="0"/>
                        <a:t>を入れる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r>
                        <a:rPr kumimoji="1" lang="ja-JP" altLang="en-US" dirty="0" smtClean="0"/>
                        <a:t>→合計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676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加える数に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を入れる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→加える数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0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加える数が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より小さければ動作番号</a:t>
                      </a:r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へ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加える数≦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　〇：動作番号</a:t>
                      </a:r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へ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988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そうでなければ、動作番号</a:t>
                      </a:r>
                      <a:r>
                        <a:rPr kumimoji="1" lang="en-US" altLang="ja-JP" dirty="0" smtClean="0"/>
                        <a:t>7</a:t>
                      </a:r>
                      <a:r>
                        <a:rPr kumimoji="1" lang="ja-JP" altLang="en-US" dirty="0" smtClean="0"/>
                        <a:t>へ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　　　    </a:t>
                      </a:r>
                      <a:r>
                        <a:rPr kumimoji="1" lang="en-US" altLang="ja-JP" dirty="0" smtClean="0"/>
                        <a:t>×</a:t>
                      </a:r>
                      <a:r>
                        <a:rPr kumimoji="1" lang="ja-JP" altLang="en-US" dirty="0" smtClean="0"/>
                        <a:t>：動作番号</a:t>
                      </a:r>
                      <a:r>
                        <a:rPr kumimoji="1" lang="en-US" altLang="ja-JP" dirty="0" smtClean="0"/>
                        <a:t>7</a:t>
                      </a:r>
                      <a:r>
                        <a:rPr kumimoji="1" lang="ja-JP" altLang="en-US" dirty="0" smtClean="0"/>
                        <a:t>へ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89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合計と加える数を足したものを合計に入れる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合計＋加える数→合計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704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加える数に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を足して加える数に入れる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加える数＋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→加える数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13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動作</a:t>
                      </a: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へ戻る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01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合計の中身を表示する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071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44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3206" y="81746"/>
            <a:ext cx="3385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Programming(Java)</a:t>
            </a:r>
            <a:endParaRPr lang="ja-JP" altLang="en-US" sz="32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523519"/>
              </p:ext>
            </p:extLst>
          </p:nvPr>
        </p:nvGraphicFramePr>
        <p:xfrm>
          <a:off x="123206" y="633795"/>
          <a:ext cx="8886323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726">
                  <a:extLst>
                    <a:ext uri="{9D8B030D-6E8A-4147-A177-3AD203B41FA5}">
                      <a16:colId xmlns:a16="http://schemas.microsoft.com/office/drawing/2014/main" val="3854861450"/>
                    </a:ext>
                  </a:extLst>
                </a:gridCol>
                <a:gridCol w="3920529">
                  <a:extLst>
                    <a:ext uri="{9D8B030D-6E8A-4147-A177-3AD203B41FA5}">
                      <a16:colId xmlns:a16="http://schemas.microsoft.com/office/drawing/2014/main" val="2945778379"/>
                    </a:ext>
                  </a:extLst>
                </a:gridCol>
                <a:gridCol w="4202068">
                  <a:extLst>
                    <a:ext uri="{9D8B030D-6E8A-4147-A177-3AD203B41FA5}">
                      <a16:colId xmlns:a16="http://schemas.microsoft.com/office/drawing/2014/main" val="1745388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動作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番号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簡略表記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Programming(Java)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681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r>
                        <a:rPr kumimoji="1" lang="ja-JP" altLang="en-US" dirty="0" smtClean="0"/>
                        <a:t>→合計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int</a:t>
                      </a:r>
                      <a:r>
                        <a:rPr kumimoji="1" lang="en-US" altLang="ja-JP" dirty="0" smtClean="0"/>
                        <a:t> sum = 0;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676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→加える数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for</a:t>
                      </a:r>
                      <a:r>
                        <a:rPr kumimoji="1" lang="en-US" altLang="ja-JP" baseline="0" dirty="0" smtClean="0"/>
                        <a:t> (</a:t>
                      </a:r>
                      <a:r>
                        <a:rPr kumimoji="1" lang="en-US" altLang="ja-JP" baseline="0" dirty="0" err="1" smtClean="0"/>
                        <a:t>int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i</a:t>
                      </a:r>
                      <a:r>
                        <a:rPr kumimoji="1" lang="en-US" altLang="ja-JP" baseline="0" dirty="0" smtClean="0"/>
                        <a:t> = 1;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0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加える数≦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　〇：動作番号</a:t>
                      </a:r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へ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              </a:t>
                      </a:r>
                      <a:r>
                        <a:rPr kumimoji="1" lang="en-US" altLang="ja-JP" dirty="0" err="1" smtClean="0"/>
                        <a:t>i</a:t>
                      </a:r>
                      <a:r>
                        <a:rPr kumimoji="1" lang="en-US" altLang="ja-JP" dirty="0" smtClean="0"/>
                        <a:t> &lt;= 10;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988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　　　    </a:t>
                      </a:r>
                      <a:r>
                        <a:rPr kumimoji="1" lang="en-US" altLang="ja-JP" dirty="0" smtClean="0"/>
                        <a:t>×</a:t>
                      </a:r>
                      <a:r>
                        <a:rPr kumimoji="1" lang="ja-JP" altLang="en-US" dirty="0" smtClean="0"/>
                        <a:t>：動作番号</a:t>
                      </a:r>
                      <a:r>
                        <a:rPr kumimoji="1" lang="en-US" altLang="ja-JP" dirty="0" smtClean="0"/>
                        <a:t>7</a:t>
                      </a:r>
                      <a:r>
                        <a:rPr kumimoji="1" lang="ja-JP" altLang="en-US" dirty="0" smtClean="0"/>
                        <a:t>へ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                      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89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合計＋加える数→合計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                                     sum = sum + </a:t>
                      </a:r>
                      <a:r>
                        <a:rPr kumimoji="1" lang="en-US" altLang="ja-JP" dirty="0" err="1" smtClean="0"/>
                        <a:t>i</a:t>
                      </a:r>
                      <a:r>
                        <a:rPr kumimoji="1" lang="en-US" altLang="ja-JP" dirty="0" smtClean="0"/>
                        <a:t>;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704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加える数＋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→加える数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                            </a:t>
                      </a:r>
                      <a:r>
                        <a:rPr kumimoji="1" lang="en-US" altLang="ja-JP" dirty="0" err="1" smtClean="0"/>
                        <a:t>i</a:t>
                      </a:r>
                      <a:r>
                        <a:rPr kumimoji="1" lang="en-US" altLang="ja-JP" dirty="0" smtClean="0"/>
                        <a:t>++)</a:t>
                      </a:r>
                      <a:r>
                        <a:rPr kumimoji="1" lang="en-US" altLang="ja-JP" baseline="0" dirty="0" smtClean="0"/>
                        <a:t> {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138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}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01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合計の中身を表示する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System.out.println</a:t>
                      </a:r>
                      <a:r>
                        <a:rPr kumimoji="1" lang="en-US" altLang="ja-JP" dirty="0" smtClean="0"/>
                        <a:t>(sum);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071309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853993" y="4345030"/>
            <a:ext cx="3841772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/>
              <a:t>public class Sum1to10 {</a:t>
            </a:r>
          </a:p>
          <a:p>
            <a:r>
              <a:rPr lang="ja-JP" altLang="en-US" sz="1400" dirty="0"/>
              <a:t>	public static void main(String[] args) {</a:t>
            </a:r>
          </a:p>
          <a:p>
            <a:r>
              <a:rPr lang="ja-JP" altLang="en-US" sz="1400" dirty="0"/>
              <a:t>		int sum = 0;</a:t>
            </a:r>
          </a:p>
          <a:p>
            <a:endParaRPr lang="ja-JP" altLang="en-US" sz="1400" dirty="0"/>
          </a:p>
          <a:p>
            <a:r>
              <a:rPr lang="ja-JP" altLang="en-US" sz="1400" dirty="0"/>
              <a:t>		for (int i = 1; i &lt;= 10; i++) {</a:t>
            </a:r>
          </a:p>
          <a:p>
            <a:r>
              <a:rPr lang="ja-JP" altLang="en-US" sz="1400" dirty="0"/>
              <a:t>			sum = sum + i;</a:t>
            </a:r>
          </a:p>
          <a:p>
            <a:r>
              <a:rPr lang="ja-JP" altLang="en-US" sz="1400" dirty="0"/>
              <a:t>		}</a:t>
            </a:r>
          </a:p>
          <a:p>
            <a:r>
              <a:rPr lang="ja-JP" altLang="en-US" sz="1400" dirty="0"/>
              <a:t>		System.out.println(sum);</a:t>
            </a:r>
          </a:p>
          <a:p>
            <a:r>
              <a:rPr lang="ja-JP" altLang="en-US" sz="1400" dirty="0"/>
              <a:t>	}</a:t>
            </a:r>
          </a:p>
          <a:p>
            <a:r>
              <a:rPr lang="ja-JP" altLang="en-US" sz="1400" dirty="0" smtClean="0"/>
              <a:t>}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3415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381</Words>
  <Application>Microsoft Office PowerPoint</Application>
  <PresentationFormat>画面に合わせる (4:3)</PresentationFormat>
  <Paragraphs>156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ＭＳ包括 担当者</dc:creator>
  <cp:lastModifiedBy>uchida</cp:lastModifiedBy>
  <cp:revision>20</cp:revision>
  <dcterms:created xsi:type="dcterms:W3CDTF">2018-11-01T07:10:09Z</dcterms:created>
  <dcterms:modified xsi:type="dcterms:W3CDTF">2018-11-29T01:28:01Z</dcterms:modified>
</cp:coreProperties>
</file>